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80" r:id="rId2"/>
    <p:sldId id="374" r:id="rId3"/>
    <p:sldId id="381" r:id="rId4"/>
    <p:sldId id="382" r:id="rId5"/>
    <p:sldId id="372" r:id="rId6"/>
    <p:sldId id="373" r:id="rId7"/>
    <p:sldId id="375" r:id="rId8"/>
    <p:sldId id="324" r:id="rId9"/>
    <p:sldId id="376" r:id="rId10"/>
    <p:sldId id="377" r:id="rId11"/>
    <p:sldId id="378" r:id="rId12"/>
    <p:sldId id="379" r:id="rId13"/>
    <p:sldId id="383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68" autoAdjust="0"/>
    <p:restoredTop sz="84167" autoAdjust="0"/>
  </p:normalViewPr>
  <p:slideViewPr>
    <p:cSldViewPr>
      <p:cViewPr varScale="1">
        <p:scale>
          <a:sx n="49" d="100"/>
          <a:sy n="49" d="100"/>
        </p:scale>
        <p:origin x="-45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8AECF7F3-5B6D-4F29-91DB-A04FB46C8361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EC8B207-A44A-48D9-A114-00BFA8D4A3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6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Amazon</a:t>
            </a:r>
            <a:r>
              <a:rPr lang="da-DK" baseline="0" dirty="0" smtClean="0"/>
              <a:t> Web Services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207-A44A-48D9-A114-00BFA8D4A3C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57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Google -&gt; Massive data -&gt; Massive </a:t>
            </a:r>
            <a:r>
              <a:rPr lang="da-DK" dirty="0" err="1" smtClean="0"/>
              <a:t>processering</a:t>
            </a:r>
            <a:r>
              <a:rPr lang="da-DK" dirty="0" smtClean="0"/>
              <a:t> -&gt; Parallel algoritmer -&gt;</a:t>
            </a:r>
            <a:r>
              <a:rPr lang="da-DK" baseline="0" dirty="0" smtClean="0"/>
              <a:t> mange standard problemstillinger</a:t>
            </a:r>
          </a:p>
          <a:p>
            <a:endParaRPr lang="da-DK" baseline="0" dirty="0" smtClean="0"/>
          </a:p>
          <a:p>
            <a:r>
              <a:rPr lang="da-DK" baseline="0" dirty="0" smtClean="0"/>
              <a:t>Tavle eksempel: Sum af n tal.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207-A44A-48D9-A114-00BFA8D4A3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75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207-A44A-48D9-A114-00BFA8D4A3C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GFS</a:t>
            </a:r>
            <a:r>
              <a:rPr lang="da-DK" baseline="0" dirty="0" smtClean="0"/>
              <a:t> = </a:t>
            </a:r>
            <a:r>
              <a:rPr lang="da-DK" baseline="0" dirty="0" err="1" smtClean="0"/>
              <a:t>Google</a:t>
            </a:r>
            <a:r>
              <a:rPr lang="da-DK" baseline="0" dirty="0" smtClean="0"/>
              <a:t> File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207-A44A-48D9-A114-00BFA8D4A3C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207-A44A-48D9-A114-00BFA8D4A3C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Alle URL’er for et ord havner</a:t>
            </a:r>
            <a:r>
              <a:rPr lang="da-DK" baseline="0" dirty="0" smtClean="0"/>
              <a:t> på én maskine. De mest hyppige ord kan komme til at blive flaskehalsen på enkelt maskiner.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207-A44A-48D9-A114-00BFA8D4A3C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98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Skriver på hver kant (</a:t>
            </a:r>
            <a:r>
              <a:rPr lang="da-DK" dirty="0" err="1" smtClean="0"/>
              <a:t>i,j</a:t>
            </a:r>
            <a:r>
              <a:rPr lang="da-DK" dirty="0" smtClean="0"/>
              <a:t>)</a:t>
            </a:r>
            <a:r>
              <a:rPr lang="da-DK" baseline="0" dirty="0" smtClean="0"/>
              <a:t> </a:t>
            </a:r>
            <a:r>
              <a:rPr lang="da-DK" dirty="0" smtClean="0"/>
              <a:t>information om sandsynligheden</a:t>
            </a:r>
            <a:r>
              <a:rPr lang="da-DK" baseline="0" dirty="0" smtClean="0"/>
              <a:t> for at stå i knuden ”i” (+lidt mere information)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8B207-A44A-48D9-A114-00BFA8D4A3C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48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BFFA2-62EA-49E6-A1F4-BAE79809E4A0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BFFA2-62EA-49E6-A1F4-BAE79809E4A0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F49C57-3108-44BE-8270-E99AF8DF0B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324036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Perspektiverende</a:t>
            </a:r>
            <a:r>
              <a:rPr lang="en-US" b="1" dirty="0" smtClean="0"/>
              <a:t> </a:t>
            </a:r>
            <a:r>
              <a:rPr lang="en-US" b="1" dirty="0" err="1" smtClean="0"/>
              <a:t>Datalogi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i="1" dirty="0" smtClean="0"/>
              <a:t> </a:t>
            </a:r>
            <a:r>
              <a:rPr lang="en-US" i="1" dirty="0" err="1" smtClean="0"/>
              <a:t>Internetalgoritmer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/>
              <a:t/>
            </a:r>
            <a:br>
              <a:rPr lang="en-US" i="1" dirty="0"/>
            </a:b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5805264"/>
            <a:ext cx="6400800" cy="864096"/>
          </a:xfrm>
        </p:spPr>
        <p:txBody>
          <a:bodyPr>
            <a:normAutofit/>
          </a:bodyPr>
          <a:lstStyle/>
          <a:p>
            <a:r>
              <a:rPr lang="da-DK" dirty="0" smtClean="0"/>
              <a:t>Gerth </a:t>
            </a:r>
            <a:r>
              <a:rPr lang="da-DK" dirty="0" err="1" smtClean="0"/>
              <a:t>Stølting</a:t>
            </a:r>
            <a:r>
              <a:rPr lang="da-DK" dirty="0" smtClean="0"/>
              <a:t> Brodal</a:t>
            </a:r>
          </a:p>
        </p:txBody>
      </p:sp>
    </p:spTree>
    <p:extLst>
      <p:ext uri="{BB962C8B-B14F-4D97-AF65-F5344CB8AC3E}">
        <p14:creationId xmlns:p14="http://schemas.microsoft.com/office/powerpoint/2010/main" val="72148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744216"/>
            <a:ext cx="5256584" cy="1252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dirty="0" smtClean="0"/>
              <a:t>Input:	</a:t>
            </a:r>
            <a:r>
              <a:rPr lang="da-DK" dirty="0" smtClean="0">
                <a:solidFill>
                  <a:srgbClr val="00B050"/>
                </a:solidFill>
              </a:rPr>
              <a:t>List[</a:t>
            </a:r>
            <a:r>
              <a:rPr lang="da-DK" dirty="0" smtClean="0"/>
              <a:t> (</a:t>
            </a:r>
            <a:r>
              <a:rPr lang="da-DK" i="1" dirty="0" smtClean="0"/>
              <a:t>i</a:t>
            </a:r>
            <a:r>
              <a:rPr lang="da-DK" dirty="0" smtClean="0"/>
              <a:t>, </a:t>
            </a:r>
            <a:r>
              <a:rPr lang="da-DK" i="1" dirty="0" smtClean="0"/>
              <a:t>j</a:t>
            </a:r>
            <a:r>
              <a:rPr lang="da-DK" dirty="0" smtClean="0"/>
              <a:t>) </a:t>
            </a:r>
            <a:r>
              <a:rPr lang="da-DK" dirty="0" smtClean="0">
                <a:solidFill>
                  <a:srgbClr val="00B050"/>
                </a:solidFill>
              </a:rPr>
              <a:t>]</a:t>
            </a:r>
          </a:p>
          <a:p>
            <a:pPr>
              <a:buNone/>
            </a:pPr>
            <a:r>
              <a:rPr lang="da-DK" dirty="0" smtClean="0"/>
              <a:t>Output:	</a:t>
            </a:r>
            <a:r>
              <a:rPr lang="da-DK" dirty="0" smtClean="0">
                <a:solidFill>
                  <a:srgbClr val="00B050"/>
                </a:solidFill>
              </a:rPr>
              <a:t>List[ </a:t>
            </a:r>
            <a:r>
              <a:rPr lang="da-DK" dirty="0" smtClean="0"/>
              <a:t>(</a:t>
            </a:r>
            <a:r>
              <a:rPr lang="da-DK" i="1" dirty="0" smtClean="0"/>
              <a:t>i</a:t>
            </a:r>
            <a:r>
              <a:rPr lang="da-DK" dirty="0" smtClean="0"/>
              <a:t>, </a:t>
            </a:r>
            <a:r>
              <a:rPr lang="da-DK" dirty="0" err="1" smtClean="0"/>
              <a:t>indgrad</a:t>
            </a:r>
            <a:r>
              <a:rPr lang="da-DK" dirty="0" smtClean="0"/>
              <a:t>(</a:t>
            </a:r>
            <a:r>
              <a:rPr lang="da-DK" i="1" dirty="0" smtClean="0"/>
              <a:t>i</a:t>
            </a:r>
            <a:r>
              <a:rPr lang="da-DK" dirty="0" smtClean="0"/>
              <a:t>)) </a:t>
            </a:r>
            <a:r>
              <a:rPr lang="da-DK" dirty="0" smtClean="0">
                <a:solidFill>
                  <a:srgbClr val="00B050"/>
                </a:solidFill>
              </a:rPr>
              <a:t>]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Indgrad</a:t>
            </a:r>
            <a:r>
              <a:rPr lang="en-US" b="1" dirty="0" smtClean="0"/>
              <a:t> </a:t>
            </a:r>
            <a:r>
              <a:rPr lang="en-US" b="1" dirty="0" err="1" smtClean="0"/>
              <a:t>af</a:t>
            </a:r>
            <a:r>
              <a:rPr lang="en-US" b="1" dirty="0" smtClean="0"/>
              <a:t> </a:t>
            </a:r>
            <a:r>
              <a:rPr lang="en-US" b="1" dirty="0" err="1" smtClean="0"/>
              <a:t>alle</a:t>
            </a:r>
            <a:r>
              <a:rPr lang="en-US" b="1" dirty="0" smtClean="0"/>
              <a:t> </a:t>
            </a:r>
            <a:r>
              <a:rPr lang="en-US" b="1" dirty="0" err="1" smtClean="0"/>
              <a:t>siderne</a:t>
            </a:r>
            <a:endParaRPr lang="en-US" b="1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35696" y="3787472"/>
            <a:ext cx="5400600" cy="2665864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Map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</a:t>
            </a:r>
            <a:r>
              <a:rPr kumimoji="0" lang="da-D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a-D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( </a:t>
            </a:r>
            <a:r>
              <a:rPr kumimoji="0" lang="da-D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j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1)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Reduce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C00000"/>
              </a:buClr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(</a:t>
            </a:r>
            <a:r>
              <a:rPr kumimoji="0" lang="da-D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i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1, 1,..., 1 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]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(</a:t>
            </a:r>
            <a:r>
              <a:rPr lang="da-DK" sz="2400" i="1" dirty="0" smtClean="0">
                <a:sym typeface="Symbol"/>
              </a:rPr>
              <a:t>i</a:t>
            </a:r>
            <a:r>
              <a:rPr lang="da-DK" sz="2400" dirty="0" smtClean="0">
                <a:sym typeface="Symbol"/>
              </a:rPr>
              <a:t>, </a:t>
            </a:r>
            <a:r>
              <a:rPr lang="da-DK" sz="2400" i="1" dirty="0" smtClean="0">
                <a:sym typeface="Symbol"/>
              </a:rPr>
              <a:t>k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ight Brace 5"/>
          <p:cNvSpPr/>
          <p:nvPr/>
        </p:nvSpPr>
        <p:spPr>
          <a:xfrm rot="5400000">
            <a:off x="3172473" y="5306448"/>
            <a:ext cx="134910" cy="1368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5736" y="60119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k</a:t>
            </a:r>
            <a:r>
              <a:rPr lang="da-DK" dirty="0" smtClean="0"/>
              <a:t> = </a:t>
            </a:r>
            <a:r>
              <a:rPr lang="da-DK" dirty="0" err="1" smtClean="0"/>
              <a:t>indgrad</a:t>
            </a:r>
            <a:r>
              <a:rPr lang="da-DK" dirty="0" smtClean="0"/>
              <a:t>(</a:t>
            </a:r>
            <a:r>
              <a:rPr lang="da-DK" i="1" dirty="0" smtClean="0"/>
              <a:t>i</a:t>
            </a:r>
            <a:r>
              <a:rPr lang="da-DK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712" y="1412776"/>
            <a:ext cx="5256584" cy="12527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dirty="0" smtClean="0"/>
              <a:t>Input:	</a:t>
            </a:r>
            <a:r>
              <a:rPr lang="da-DK" dirty="0" smtClean="0">
                <a:solidFill>
                  <a:srgbClr val="00B050"/>
                </a:solidFill>
              </a:rPr>
              <a:t>[</a:t>
            </a:r>
            <a:r>
              <a:rPr lang="da-DK" dirty="0" smtClean="0"/>
              <a:t> </a:t>
            </a:r>
            <a:r>
              <a:rPr lang="da-DK" i="1" dirty="0" smtClean="0"/>
              <a:t>x</a:t>
            </a:r>
            <a:r>
              <a:rPr lang="da-DK" baseline="-25000" dirty="0" smtClean="0"/>
              <a:t>1</a:t>
            </a:r>
            <a:r>
              <a:rPr lang="da-DK" dirty="0" smtClean="0"/>
              <a:t>,...,</a:t>
            </a:r>
            <a:r>
              <a:rPr lang="da-DK" i="1" dirty="0" smtClean="0"/>
              <a:t>x</a:t>
            </a:r>
            <a:r>
              <a:rPr lang="da-DK" i="1" baseline="-25000" dirty="0" smtClean="0"/>
              <a:t>n</a:t>
            </a:r>
            <a:r>
              <a:rPr lang="da-DK" dirty="0" smtClean="0"/>
              <a:t> </a:t>
            </a:r>
            <a:r>
              <a:rPr lang="da-DK" dirty="0" smtClean="0">
                <a:solidFill>
                  <a:srgbClr val="00B050"/>
                </a:solidFill>
              </a:rPr>
              <a:t>]</a:t>
            </a:r>
          </a:p>
          <a:p>
            <a:pPr>
              <a:buNone/>
            </a:pPr>
            <a:r>
              <a:rPr lang="da-DK" dirty="0" err="1" smtClean="0"/>
              <a:t>Ouput</a:t>
            </a:r>
            <a:r>
              <a:rPr lang="da-DK" dirty="0" smtClean="0"/>
              <a:t>:	</a:t>
            </a:r>
            <a:r>
              <a:rPr lang="da-DK" dirty="0" smtClean="0">
                <a:solidFill>
                  <a:srgbClr val="00B050"/>
                </a:solidFill>
              </a:rPr>
              <a:t>[</a:t>
            </a:r>
            <a:r>
              <a:rPr lang="da-DK" dirty="0" smtClean="0"/>
              <a:t> sum(</a:t>
            </a:r>
            <a:r>
              <a:rPr lang="da-DK" i="1" dirty="0" smtClean="0"/>
              <a:t>x</a:t>
            </a:r>
            <a:r>
              <a:rPr lang="da-DK" baseline="-25000" dirty="0" smtClean="0"/>
              <a:t>1</a:t>
            </a:r>
            <a:r>
              <a:rPr lang="da-DK" dirty="0" smtClean="0"/>
              <a:t>,..., </a:t>
            </a:r>
            <a:r>
              <a:rPr lang="da-DK" i="1" dirty="0" err="1" smtClean="0"/>
              <a:t>x</a:t>
            </a:r>
            <a:r>
              <a:rPr lang="da-DK" i="1" baseline="-25000" dirty="0" err="1" smtClean="0"/>
              <a:t>n</a:t>
            </a:r>
            <a:r>
              <a:rPr lang="da-DK" dirty="0" smtClean="0"/>
              <a:t>) </a:t>
            </a:r>
            <a:r>
              <a:rPr lang="da-DK" dirty="0" smtClean="0">
                <a:solidFill>
                  <a:srgbClr val="00B050"/>
                </a:solidFill>
              </a:rPr>
              <a:t>]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/>
              <a:t>Sum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07704" y="4795584"/>
            <a:ext cx="5256584" cy="1873776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Map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C00000"/>
              </a:buClr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(</a:t>
            </a:r>
            <a:r>
              <a:rPr lang="da-DK" sz="2400" dirty="0" smtClean="0">
                <a:sym typeface="Symbol"/>
              </a:rPr>
              <a:t>0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Reduce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C00000"/>
              </a:buClr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(</a:t>
            </a:r>
            <a:r>
              <a:rPr lang="da-DK" sz="2400" dirty="0" smtClean="0">
                <a:sym typeface="Symbol"/>
              </a:rPr>
              <a:t>0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da-DK" sz="2400" i="1" dirty="0" smtClean="0"/>
              <a:t>x</a:t>
            </a:r>
            <a:r>
              <a:rPr lang="da-DK" sz="2400" baseline="-25000" dirty="0" smtClean="0"/>
              <a:t>1</a:t>
            </a:r>
            <a:r>
              <a:rPr lang="da-DK" sz="2400" dirty="0" smtClean="0"/>
              <a:t>,...</a:t>
            </a:r>
            <a:r>
              <a:rPr lang="da-DK" sz="2400" dirty="0" smtClean="0">
                <a:sym typeface="Symbol"/>
              </a:rPr>
              <a:t>,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n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i="1" dirty="0" smtClean="0"/>
              <a:t>x</a:t>
            </a:r>
            <a:r>
              <a:rPr lang="da-DK" sz="2400" baseline="-25000" dirty="0" smtClean="0"/>
              <a:t>1</a:t>
            </a:r>
            <a:r>
              <a:rPr lang="da-DK" sz="2400" dirty="0" smtClean="0"/>
              <a:t>+∙∙∙+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n</a:t>
            </a:r>
            <a:r>
              <a:rPr lang="da-DK" sz="2400" i="1" baseline="-25000" dirty="0" smtClean="0"/>
              <a:t> </a:t>
            </a:r>
            <a:r>
              <a:rPr lang="da-DK" sz="2400" dirty="0" smtClean="0">
                <a:solidFill>
                  <a:srgbClr val="00B050"/>
                </a:solidFill>
              </a:rPr>
              <a:t>]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907704" y="2780928"/>
            <a:ext cx="5256584" cy="1873776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Map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C00000"/>
              </a:buClr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(</a:t>
            </a:r>
            <a:r>
              <a:rPr lang="da-DK" sz="2400" noProof="0" dirty="0" err="1" smtClean="0">
                <a:sym typeface="Symbol"/>
              </a:rPr>
              <a:t>random</a:t>
            </a:r>
            <a:r>
              <a:rPr lang="da-DK" sz="2400" noProof="0" dirty="0" smtClean="0">
                <a:sym typeface="Symbol"/>
              </a:rPr>
              <a:t>(1..</a:t>
            </a:r>
            <a:r>
              <a:rPr lang="da-DK" sz="2400" i="1" noProof="0" dirty="0" smtClean="0">
                <a:sym typeface="Symbol"/>
              </a:rPr>
              <a:t>R</a:t>
            </a:r>
            <a:r>
              <a:rPr lang="da-DK" sz="2400" noProof="0" dirty="0" smtClean="0">
                <a:sym typeface="Symbol"/>
              </a:rPr>
              <a:t>)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Reduce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C00000"/>
              </a:buClr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(</a:t>
            </a:r>
            <a:r>
              <a:rPr kumimoji="0" lang="da-DK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r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da-DK" sz="2400" i="1" dirty="0" smtClean="0"/>
              <a:t>x</a:t>
            </a:r>
            <a:r>
              <a:rPr lang="da-DK" sz="2400" i="1" baseline="-25000" dirty="0" smtClean="0"/>
              <a:t>i</a:t>
            </a:r>
            <a:r>
              <a:rPr lang="da-DK" sz="2400" baseline="-38000" dirty="0" smtClean="0"/>
              <a:t>1</a:t>
            </a:r>
            <a:r>
              <a:rPr lang="da-DK" sz="2400" dirty="0" smtClean="0"/>
              <a:t>,...</a:t>
            </a:r>
            <a:r>
              <a:rPr lang="da-DK" sz="2400" dirty="0" smtClean="0">
                <a:sym typeface="Symbol"/>
              </a:rPr>
              <a:t>,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lang="da-DK" sz="2400" i="1" baseline="-38000" dirty="0" err="1" smtClean="0"/>
              <a:t>k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dirty="0" smtClean="0">
                <a:solidFill>
                  <a:srgbClr val="00B050"/>
                </a:solidFill>
                <a:sym typeface="Symbol"/>
              </a:rPr>
              <a:t>]</a:t>
            </a:r>
            <a:r>
              <a:rPr lang="da-DK" sz="2400" dirty="0" smtClean="0">
                <a:sym typeface="Symbol"/>
              </a:rPr>
              <a:t>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da-DK" sz="2400" i="1" dirty="0" smtClean="0"/>
              <a:t>x</a:t>
            </a:r>
            <a:r>
              <a:rPr lang="da-DK" sz="2400" i="1" baseline="-25000" dirty="0" smtClean="0"/>
              <a:t>i</a:t>
            </a:r>
            <a:r>
              <a:rPr lang="da-DK" sz="2400" baseline="-38000" dirty="0" smtClean="0"/>
              <a:t>1</a:t>
            </a:r>
            <a:r>
              <a:rPr lang="da-DK" sz="2400" dirty="0" smtClean="0"/>
              <a:t>+∙∙∙+</a:t>
            </a:r>
            <a:r>
              <a:rPr lang="da-DK" sz="2400" dirty="0" smtClean="0">
                <a:sym typeface="Symbol"/>
              </a:rPr>
              <a:t> </a:t>
            </a:r>
            <a:r>
              <a:rPr lang="da-DK" sz="2400" i="1" dirty="0" err="1" smtClean="0"/>
              <a:t>x</a:t>
            </a:r>
            <a:r>
              <a:rPr lang="da-DK" sz="2400" i="1" baseline="-25000" dirty="0" err="1" smtClean="0"/>
              <a:t>i</a:t>
            </a:r>
            <a:r>
              <a:rPr lang="da-DK" sz="2400" i="1" baseline="-38000" dirty="0" err="1" smtClean="0"/>
              <a:t>k</a:t>
            </a:r>
            <a:r>
              <a:rPr lang="da-DK" sz="2400" dirty="0" smtClean="0"/>
              <a:t> </a:t>
            </a:r>
            <a:r>
              <a:rPr lang="da-DK" sz="2400" dirty="0" smtClean="0">
                <a:solidFill>
                  <a:srgbClr val="00B050"/>
                </a:solidFill>
              </a:rPr>
              <a:t>]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64288" y="3501008"/>
            <a:ext cx="2123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/>
            <a:r>
              <a:rPr lang="da-DK" i="1" dirty="0" smtClean="0">
                <a:solidFill>
                  <a:srgbClr val="C00000"/>
                </a:solidFill>
              </a:rPr>
              <a:t>R</a:t>
            </a:r>
            <a:r>
              <a:rPr lang="da-DK" dirty="0" smtClean="0">
                <a:solidFill>
                  <a:srgbClr val="C00000"/>
                </a:solidFill>
              </a:rPr>
              <a:t> ≈ antal maskiner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403648" y="3501008"/>
            <a:ext cx="36004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403648" y="5589240"/>
            <a:ext cx="36004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115616" y="4221088"/>
            <a:ext cx="6840760" cy="122413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1280" y="1816224"/>
            <a:ext cx="4392488" cy="1468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dirty="0" smtClean="0"/>
              <a:t>Input:	</a:t>
            </a:r>
            <a:r>
              <a:rPr lang="da-DK" dirty="0" smtClean="0">
                <a:solidFill>
                  <a:srgbClr val="00B050"/>
                </a:solidFill>
              </a:rPr>
              <a:t>List[</a:t>
            </a:r>
            <a:r>
              <a:rPr lang="da-DK" dirty="0" smtClean="0"/>
              <a:t> (</a:t>
            </a:r>
            <a:r>
              <a:rPr lang="da-DK" i="1" dirty="0" smtClean="0"/>
              <a:t>i</a:t>
            </a:r>
            <a:r>
              <a:rPr lang="da-DK" dirty="0" smtClean="0"/>
              <a:t>, </a:t>
            </a:r>
            <a:r>
              <a:rPr lang="da-DK" i="1" dirty="0" smtClean="0"/>
              <a:t>j</a:t>
            </a:r>
            <a:r>
              <a:rPr lang="da-DK" dirty="0" smtClean="0"/>
              <a:t>) </a:t>
            </a:r>
            <a:r>
              <a:rPr lang="da-DK" dirty="0" smtClean="0">
                <a:solidFill>
                  <a:srgbClr val="00B050"/>
                </a:solidFill>
              </a:rPr>
              <a:t>]</a:t>
            </a:r>
          </a:p>
          <a:p>
            <a:pPr>
              <a:buNone/>
            </a:pPr>
            <a:r>
              <a:rPr lang="da-DK" dirty="0" err="1" smtClean="0"/>
              <a:t>Ouput</a:t>
            </a:r>
            <a:r>
              <a:rPr lang="da-DK" dirty="0" smtClean="0"/>
              <a:t>:	</a:t>
            </a:r>
            <a:r>
              <a:rPr lang="da-DK" dirty="0" smtClean="0">
                <a:solidFill>
                  <a:srgbClr val="00B050"/>
                </a:solidFill>
              </a:rPr>
              <a:t>List[</a:t>
            </a:r>
            <a:r>
              <a:rPr lang="da-DK" dirty="0" smtClean="0"/>
              <a:t> (</a:t>
            </a:r>
            <a:r>
              <a:rPr lang="da-DK" i="1" dirty="0" smtClean="0"/>
              <a:t>i</a:t>
            </a:r>
            <a:r>
              <a:rPr lang="da-DK" dirty="0" smtClean="0"/>
              <a:t>, </a:t>
            </a:r>
            <a:r>
              <a:rPr lang="da-DK" i="1" dirty="0" smtClean="0"/>
              <a:t>p</a:t>
            </a:r>
            <a:r>
              <a:rPr lang="da-DK" i="1" baseline="-25000" dirty="0" smtClean="0"/>
              <a:t>i</a:t>
            </a:r>
            <a:r>
              <a:rPr lang="da-DK" baseline="30000" dirty="0" smtClean="0"/>
              <a:t>(</a:t>
            </a:r>
            <a:r>
              <a:rPr lang="da-DK" i="1" baseline="30000" dirty="0" smtClean="0"/>
              <a:t>s</a:t>
            </a:r>
            <a:r>
              <a:rPr lang="da-DK" baseline="30000" dirty="0" smtClean="0"/>
              <a:t>)</a:t>
            </a:r>
            <a:r>
              <a:rPr lang="da-DK" dirty="0" smtClean="0"/>
              <a:t>) </a:t>
            </a:r>
            <a:r>
              <a:rPr lang="da-DK" dirty="0" smtClean="0">
                <a:solidFill>
                  <a:srgbClr val="00B050"/>
                </a:solidFill>
              </a:rPr>
              <a:t>]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Øvelser</a:t>
            </a:r>
            <a:r>
              <a:rPr lang="en-US" b="1" smtClean="0"/>
              <a:t> - PageRank</a:t>
            </a:r>
            <a:endParaRPr lang="en-US" b="1" dirty="0" smtClean="0"/>
          </a:p>
        </p:txBody>
      </p:sp>
      <p:graphicFrame>
        <p:nvGraphicFramePr>
          <p:cNvPr id="81922" name="Object 2"/>
          <p:cNvGraphicFramePr>
            <a:graphicFrameLocks noChangeAspect="1"/>
          </p:cNvGraphicFramePr>
          <p:nvPr/>
        </p:nvGraphicFramePr>
        <p:xfrm>
          <a:off x="1278186" y="4209748"/>
          <a:ext cx="6462166" cy="1235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7" name="Equation" r:id="rId3" imgW="2387520" imgH="457200" progId="Equation.3">
                  <p:embed/>
                </p:oleObj>
              </mc:Choice>
              <mc:Fallback>
                <p:oleObj name="Equation" r:id="rId3" imgW="238752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8186" y="4209748"/>
                        <a:ext cx="6462166" cy="12354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3" name="Object 3"/>
          <p:cNvGraphicFramePr>
            <a:graphicFrameLocks noChangeAspect="1"/>
          </p:cNvGraphicFramePr>
          <p:nvPr/>
        </p:nvGraphicFramePr>
        <p:xfrm>
          <a:off x="2195736" y="5549338"/>
          <a:ext cx="1397209" cy="513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8" name="Equation" r:id="rId5" imgW="609480" imgH="228600" progId="Equation.3">
                  <p:embed/>
                </p:oleObj>
              </mc:Choice>
              <mc:Fallback>
                <p:oleObj name="Equation" r:id="rId5" imgW="6094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5549338"/>
                        <a:ext cx="1397209" cy="5134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24" name="Object 4"/>
          <p:cNvGraphicFramePr>
            <a:graphicFrameLocks noChangeAspect="1"/>
          </p:cNvGraphicFramePr>
          <p:nvPr/>
        </p:nvGraphicFramePr>
        <p:xfrm>
          <a:off x="4144640" y="5528867"/>
          <a:ext cx="3091656" cy="564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9" name="Equation" r:id="rId7" imgW="1295280" imgH="241200" progId="Equation.3">
                  <p:embed/>
                </p:oleObj>
              </mc:Choice>
              <mc:Fallback>
                <p:oleObj name="Equation" r:id="rId7" imgW="12952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640" y="5528867"/>
                        <a:ext cx="3091656" cy="5644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da-DK" b="1" dirty="0" err="1" smtClean="0"/>
              <a:t>PageRank</a:t>
            </a:r>
            <a:endParaRPr lang="da-DK" b="1" dirty="0"/>
          </a:p>
        </p:txBody>
      </p:sp>
      <p:pic>
        <p:nvPicPr>
          <p:cNvPr id="829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05" t="89993" r="19360" b="3920"/>
          <a:stretch/>
        </p:blipFill>
        <p:spPr bwMode="auto">
          <a:xfrm>
            <a:off x="539552" y="1124744"/>
            <a:ext cx="8118764" cy="831273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94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25" t="66667" r="18684" b="4044"/>
          <a:stretch/>
        </p:blipFill>
        <p:spPr bwMode="auto">
          <a:xfrm>
            <a:off x="179511" y="2404476"/>
            <a:ext cx="8928627" cy="4297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866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7817"/>
          </a:xfrm>
        </p:spPr>
        <p:txBody>
          <a:bodyPr/>
          <a:lstStyle/>
          <a:p>
            <a:r>
              <a:rPr lang="da-DK" b="1" dirty="0" err="1" smtClean="0"/>
              <a:t>MapReduce</a:t>
            </a:r>
            <a:r>
              <a:rPr lang="da-DK" b="1" dirty="0" smtClean="0"/>
              <a:t> </a:t>
            </a:r>
            <a:r>
              <a:rPr lang="da-DK" b="1" dirty="0" err="1"/>
              <a:t>I</a:t>
            </a:r>
            <a:r>
              <a:rPr lang="da-DK" b="1" dirty="0" err="1" smtClean="0"/>
              <a:t>mplementationer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924944"/>
            <a:ext cx="2458616" cy="2116832"/>
          </a:xfrm>
        </p:spPr>
        <p:txBody>
          <a:bodyPr/>
          <a:lstStyle/>
          <a:p>
            <a:pPr>
              <a:buNone/>
            </a:pPr>
            <a:r>
              <a:rPr lang="da-DK" b="1" dirty="0" err="1" smtClean="0"/>
              <a:t>MapReduce</a:t>
            </a:r>
            <a:endParaRPr lang="en-US" b="1" dirty="0"/>
          </a:p>
        </p:txBody>
      </p:sp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501008"/>
            <a:ext cx="343110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5004048" y="1556792"/>
            <a:ext cx="3312368" cy="2116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Hadoop</a:t>
            </a:r>
            <a:endParaRPr lang="da-DK" sz="3200" b="1" noProof="0" dirty="0" smtClean="0"/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Apache </a:t>
            </a:r>
            <a:r>
              <a:rPr kumimoji="0" lang="da-DK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</a:t>
            </a:r>
            <a:r>
              <a:rPr lang="da-DK" sz="3200" dirty="0" smtClean="0"/>
              <a:t/>
            </a:r>
            <a:br>
              <a:rPr lang="da-DK" sz="3200" dirty="0" smtClean="0"/>
            </a:br>
            <a:r>
              <a:rPr kumimoji="0" lang="da-DK" sz="32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source</a:t>
            </a:r>
            <a:r>
              <a:rPr kumimoji="0" lang="da-DK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projekt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3789040"/>
            <a:ext cx="2880000" cy="806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4857009"/>
            <a:ext cx="2520280" cy="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8" name="Picture 6"/>
          <p:cNvPicPr>
            <a:picLocks noChangeAspect="1" noChangeArrowheads="1"/>
          </p:cNvPicPr>
          <p:nvPr/>
        </p:nvPicPr>
        <p:blipFill>
          <a:blip r:embed="rId6" cstate="print"/>
          <a:srcRect t="37400" b="34880"/>
          <a:stretch>
            <a:fillRect/>
          </a:stretch>
        </p:blipFill>
        <p:spPr bwMode="auto">
          <a:xfrm>
            <a:off x="5220072" y="6093296"/>
            <a:ext cx="2952328" cy="70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feather-small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96136" y="3356992"/>
            <a:ext cx="1933575" cy="58102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475656" y="894730"/>
            <a:ext cx="6048671" cy="45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400"/>
              </a:lnSpc>
            </a:pPr>
            <a:r>
              <a:rPr lang="en-US" sz="1200" dirty="0" smtClean="0">
                <a:solidFill>
                  <a:srgbClr val="C00000"/>
                </a:solidFill>
              </a:rPr>
              <a:t>Dean</a:t>
            </a:r>
            <a:r>
              <a:rPr lang="en-US" sz="1200" dirty="0">
                <a:solidFill>
                  <a:srgbClr val="C00000"/>
                </a:solidFill>
              </a:rPr>
              <a:t>, </a:t>
            </a:r>
            <a:r>
              <a:rPr lang="en-US" sz="1200" dirty="0" smtClean="0">
                <a:solidFill>
                  <a:srgbClr val="C00000"/>
                </a:solidFill>
              </a:rPr>
              <a:t>F. and </a:t>
            </a:r>
            <a:r>
              <a:rPr lang="en-US" sz="1200" dirty="0" err="1" smtClean="0">
                <a:solidFill>
                  <a:srgbClr val="C00000"/>
                </a:solidFill>
              </a:rPr>
              <a:t>Ghemawat</a:t>
            </a:r>
            <a:r>
              <a:rPr lang="en-US" sz="1200" dirty="0" smtClean="0">
                <a:solidFill>
                  <a:srgbClr val="C00000"/>
                </a:solidFill>
              </a:rPr>
              <a:t>, S. (2004) </a:t>
            </a:r>
            <a:r>
              <a:rPr lang="en-US" sz="1200" i="1" dirty="0" err="1">
                <a:solidFill>
                  <a:srgbClr val="C00000"/>
                </a:solidFill>
              </a:rPr>
              <a:t>MapReduce</a:t>
            </a:r>
            <a:r>
              <a:rPr lang="en-US" sz="1200" i="1" dirty="0">
                <a:solidFill>
                  <a:srgbClr val="C00000"/>
                </a:solidFill>
              </a:rPr>
              <a:t>: Simplified Data Processing on Large Clusters</a:t>
            </a:r>
            <a:r>
              <a:rPr lang="en-US" sz="1200" dirty="0">
                <a:solidFill>
                  <a:srgbClr val="C00000"/>
                </a:solidFill>
              </a:rPr>
              <a:t>. </a:t>
            </a:r>
            <a:r>
              <a:rPr lang="en-US" sz="1200" dirty="0" smtClean="0">
                <a:solidFill>
                  <a:srgbClr val="C00000"/>
                </a:solidFill>
              </a:rPr>
              <a:t/>
            </a:r>
            <a:br>
              <a:rPr lang="en-US" sz="1200" dirty="0" smtClean="0">
                <a:solidFill>
                  <a:srgbClr val="C00000"/>
                </a:solidFill>
              </a:rPr>
            </a:br>
            <a:r>
              <a:rPr lang="en-US" sz="1200" dirty="0" smtClean="0">
                <a:solidFill>
                  <a:srgbClr val="C00000"/>
                </a:solidFill>
              </a:rPr>
              <a:t>In: Sixth </a:t>
            </a:r>
            <a:r>
              <a:rPr lang="en-US" sz="1200" dirty="0">
                <a:solidFill>
                  <a:srgbClr val="C00000"/>
                </a:solidFill>
              </a:rPr>
              <a:t>Symposium on Operating System Design and </a:t>
            </a:r>
            <a:r>
              <a:rPr lang="en-US" sz="1200" dirty="0" smtClean="0">
                <a:solidFill>
                  <a:srgbClr val="C00000"/>
                </a:solidFill>
              </a:rPr>
              <a:t>Implementation (OSDI 2004): 137-150</a:t>
            </a:r>
            <a:endParaRPr lang="da-DK" sz="1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5" name="Group 82944"/>
          <p:cNvGrpSpPr/>
          <p:nvPr/>
        </p:nvGrpSpPr>
        <p:grpSpPr>
          <a:xfrm>
            <a:off x="586190" y="4331542"/>
            <a:ext cx="2592288" cy="1944216"/>
            <a:chOff x="683568" y="2598466"/>
            <a:chExt cx="3744416" cy="2774750"/>
          </a:xfrm>
          <a:solidFill>
            <a:srgbClr val="00B050"/>
          </a:solidFill>
        </p:grpSpPr>
        <p:cxnSp>
          <p:nvCxnSpPr>
            <p:cNvPr id="11" name="Straight Connector 10"/>
            <p:cNvCxnSpPr/>
            <p:nvPr/>
          </p:nvCxnSpPr>
          <p:spPr>
            <a:xfrm>
              <a:off x="1475656" y="2598466"/>
              <a:ext cx="939775" cy="1478606"/>
            </a:xfrm>
            <a:prstGeom prst="line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475656" y="2598466"/>
              <a:ext cx="1656184" cy="0"/>
            </a:xfrm>
            <a:prstGeom prst="line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3131840" y="2598466"/>
              <a:ext cx="1296144" cy="1207355"/>
            </a:xfrm>
            <a:prstGeom prst="line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3644441" y="3805821"/>
              <a:ext cx="783543" cy="1456941"/>
            </a:xfrm>
            <a:prstGeom prst="line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415431" y="2598466"/>
              <a:ext cx="716409" cy="1478606"/>
            </a:xfrm>
            <a:prstGeom prst="line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415431" y="4077072"/>
              <a:ext cx="1229010" cy="1296144"/>
            </a:xfrm>
            <a:prstGeom prst="line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2005761" y="4077072"/>
              <a:ext cx="409670" cy="1165942"/>
            </a:xfrm>
            <a:prstGeom prst="line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005761" y="5262762"/>
              <a:ext cx="1638680" cy="110454"/>
            </a:xfrm>
            <a:prstGeom prst="line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683568" y="2653693"/>
              <a:ext cx="792088" cy="1423379"/>
            </a:xfrm>
            <a:prstGeom prst="line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83568" y="4077072"/>
              <a:ext cx="1322193" cy="1165942"/>
            </a:xfrm>
            <a:prstGeom prst="line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944" name="Straight Connector 82943"/>
            <p:cNvCxnSpPr/>
            <p:nvPr/>
          </p:nvCxnSpPr>
          <p:spPr>
            <a:xfrm>
              <a:off x="683568" y="4077072"/>
              <a:ext cx="1731863" cy="0"/>
            </a:xfrm>
            <a:prstGeom prst="line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62532" cy="1143000"/>
          </a:xfrm>
        </p:spPr>
        <p:txBody>
          <a:bodyPr>
            <a:normAutofit/>
          </a:bodyPr>
          <a:lstStyle/>
          <a:p>
            <a:r>
              <a:rPr lang="da-DK" b="1" dirty="0" smtClean="0"/>
              <a:t>Parallelle algoritmer – Teori </a:t>
            </a:r>
            <a:r>
              <a:rPr lang="da-DK" b="1" dirty="0" err="1" smtClean="0"/>
              <a:t>vs</a:t>
            </a:r>
            <a:r>
              <a:rPr lang="da-DK" b="1" dirty="0" smtClean="0"/>
              <a:t> Praksis</a:t>
            </a:r>
            <a:endParaRPr lang="da-DK" b="1" dirty="0"/>
          </a:p>
        </p:txBody>
      </p:sp>
      <p:grpSp>
        <p:nvGrpSpPr>
          <p:cNvPr id="82948" name="Group 82947"/>
          <p:cNvGrpSpPr/>
          <p:nvPr/>
        </p:nvGrpSpPr>
        <p:grpSpPr>
          <a:xfrm>
            <a:off x="286277" y="3873092"/>
            <a:ext cx="3205603" cy="2767607"/>
            <a:chOff x="69574" y="3873092"/>
            <a:chExt cx="3205603" cy="2767607"/>
          </a:xfrm>
        </p:grpSpPr>
        <p:pic>
          <p:nvPicPr>
            <p:cNvPr id="82946" name="Picture 2" descr="http://t2.gstatic.com/images?q=tbn:ANd9GcSa0slw410MKyp5NXj5l3JxJKw14BxtV7yYmK9kymjQ1P1T8kERYAAWBYM-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33" y="3966601"/>
              <a:ext cx="574097" cy="729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2" descr="http://t2.gstatic.com/images?q=tbn:ANd9GcSa0slw410MKyp5NXj5l3JxJKw14BxtV7yYmK9kymjQ1P1T8kERYAAWBYM-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0211" y="3873092"/>
              <a:ext cx="574097" cy="729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http://t2.gstatic.com/images?q=tbn:ANd9GcSa0slw410MKyp5NXj5l3JxJKw14BxtV7yYmK9kymjQ1P1T8kERYAAWBYM-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1080" y="4812572"/>
              <a:ext cx="574097" cy="729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http://t2.gstatic.com/images?q=tbn:ANd9GcSa0slw410MKyp5NXj5l3JxJKw14BxtV7yYmK9kymjQ1P1T8kERYAAWBYM-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4372" y="5848323"/>
              <a:ext cx="574097" cy="729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://t2.gstatic.com/images?q=tbn:ANd9GcSa0slw410MKyp5NXj5l3JxJKw14BxtV7yYmK9kymjQ1P1T8kERYAAWBYM-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574" y="5091784"/>
              <a:ext cx="574097" cy="729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://t2.gstatic.com/images?q=tbn:ANd9GcSa0slw410MKyp5NXj5l3JxJKw14BxtV7yYmK9kymjQ1P1T8kERYAAWBYM-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6061" y="5910817"/>
              <a:ext cx="574097" cy="729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 descr="http://t2.gstatic.com/images?q=tbn:ANd9GcSa0slw410MKyp5NXj5l3JxJKw14BxtV7yYmK9kymjQ1P1T8kERYAAWBYM-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3162" y="4968276"/>
              <a:ext cx="574097" cy="729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225144" y="1124744"/>
            <a:ext cx="8918856" cy="2592288"/>
          </a:xfrm>
        </p:spPr>
        <p:txBody>
          <a:bodyPr>
            <a:noAutofit/>
          </a:bodyPr>
          <a:lstStyle/>
          <a:p>
            <a:r>
              <a:rPr lang="da-DK" sz="2400" dirty="0" smtClean="0"/>
              <a:t>Behandling af massiv data kræver parallelle algoritmer (fx Google)</a:t>
            </a:r>
          </a:p>
          <a:p>
            <a:endParaRPr lang="da-DK" sz="2400" dirty="0" smtClean="0"/>
          </a:p>
          <a:p>
            <a:r>
              <a:rPr lang="da-DK" sz="2400" b="1" dirty="0" smtClean="0"/>
              <a:t>Ideelle Teoretiske </a:t>
            </a:r>
            <a:r>
              <a:rPr lang="da-DK" sz="2400" b="1" dirty="0"/>
              <a:t>V</a:t>
            </a:r>
            <a:r>
              <a:rPr lang="da-DK" sz="2400" b="1" dirty="0" smtClean="0"/>
              <a:t>erden</a:t>
            </a:r>
            <a:r>
              <a:rPr lang="da-DK" sz="2400" dirty="0" smtClean="0"/>
              <a:t> </a:t>
            </a:r>
          </a:p>
          <a:p>
            <a:pPr lvl="1"/>
            <a:r>
              <a:rPr lang="da-DK" sz="2000" dirty="0" smtClean="0"/>
              <a:t>mange maskiner samarbejder synkront </a:t>
            </a:r>
          </a:p>
          <a:p>
            <a:pPr lvl="1"/>
            <a:r>
              <a:rPr lang="da-DK" sz="2000" dirty="0" smtClean="0"/>
              <a:t>kan kommunikere i hvert beregningsskridt</a:t>
            </a:r>
          </a:p>
          <a:p>
            <a:pPr lvl="1"/>
            <a:r>
              <a:rPr lang="da-DK" sz="2000" dirty="0" smtClean="0"/>
              <a:t>utallige teoretiske algoritmer udviklet</a:t>
            </a:r>
          </a:p>
          <a:p>
            <a:endParaRPr lang="da-DK" sz="2400" dirty="0" smtClean="0"/>
          </a:p>
        </p:txBody>
      </p:sp>
      <p:sp>
        <p:nvSpPr>
          <p:cNvPr id="82947" name="Oval 82946"/>
          <p:cNvSpPr/>
          <p:nvPr/>
        </p:nvSpPr>
        <p:spPr>
          <a:xfrm>
            <a:off x="2017884" y="4271595"/>
            <a:ext cx="106523" cy="9350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7" name="Oval 36"/>
          <p:cNvSpPr/>
          <p:nvPr/>
        </p:nvSpPr>
        <p:spPr>
          <a:xfrm>
            <a:off x="1908383" y="4919667"/>
            <a:ext cx="106523" cy="9350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8" name="Oval 37"/>
          <p:cNvSpPr/>
          <p:nvPr/>
        </p:nvSpPr>
        <p:spPr>
          <a:xfrm>
            <a:off x="2377924" y="5999787"/>
            <a:ext cx="106523" cy="9350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9" name="Oval 38"/>
          <p:cNvSpPr/>
          <p:nvPr/>
        </p:nvSpPr>
        <p:spPr>
          <a:xfrm>
            <a:off x="2449932" y="4509120"/>
            <a:ext cx="106523" cy="9350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0" name="Oval 39"/>
          <p:cNvSpPr/>
          <p:nvPr/>
        </p:nvSpPr>
        <p:spPr>
          <a:xfrm>
            <a:off x="1369812" y="5301208"/>
            <a:ext cx="106523" cy="9350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1" name="Oval 40"/>
          <p:cNvSpPr/>
          <p:nvPr/>
        </p:nvSpPr>
        <p:spPr>
          <a:xfrm>
            <a:off x="1116295" y="5855771"/>
            <a:ext cx="106523" cy="9350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2" name="Oval 41"/>
          <p:cNvSpPr/>
          <p:nvPr/>
        </p:nvSpPr>
        <p:spPr>
          <a:xfrm>
            <a:off x="684247" y="5046431"/>
            <a:ext cx="106523" cy="9350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4" name="Oval 43"/>
          <p:cNvSpPr/>
          <p:nvPr/>
        </p:nvSpPr>
        <p:spPr>
          <a:xfrm>
            <a:off x="1260311" y="4581128"/>
            <a:ext cx="106523" cy="9350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5" name="Oval 44"/>
          <p:cNvSpPr/>
          <p:nvPr/>
        </p:nvSpPr>
        <p:spPr>
          <a:xfrm>
            <a:off x="2729338" y="5877272"/>
            <a:ext cx="106523" cy="9350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6" name="Oval 45"/>
          <p:cNvSpPr/>
          <p:nvPr/>
        </p:nvSpPr>
        <p:spPr>
          <a:xfrm>
            <a:off x="1764367" y="6165304"/>
            <a:ext cx="106523" cy="9350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82949" name="Picture 4" descr="http://4.bp.blogspot.com/-PBHzNbGcWYU/UCAKHqwVNnI/AAAAAAAAGY0/qqDjCzimBNM/s1600/synchro_swimm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988840"/>
            <a:ext cx="2584742" cy="1680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950" name="Picture 6" descr="http://img1.coolspacetricks.com/images/animatedgifs/fire/029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287" y="4365104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Content Placeholder 2"/>
          <p:cNvSpPr txBox="1">
            <a:spLocks/>
          </p:cNvSpPr>
          <p:nvPr/>
        </p:nvSpPr>
        <p:spPr>
          <a:xfrm>
            <a:off x="3851920" y="6275758"/>
            <a:ext cx="5112568" cy="40424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a-DK" sz="2000" b="1" dirty="0" smtClean="0"/>
              <a:t>Ønskes: </a:t>
            </a:r>
            <a:r>
              <a:rPr lang="da-DK" sz="2000" dirty="0" smtClean="0"/>
              <a:t>Simpel men slagkraftig parallel model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3775505" y="4085456"/>
            <a:ext cx="5116975" cy="18886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2400" b="1" dirty="0" smtClean="0"/>
              <a:t>Praksis</a:t>
            </a:r>
          </a:p>
          <a:p>
            <a:pPr lvl="1"/>
            <a:r>
              <a:rPr lang="da-DK" sz="2000" dirty="0" smtClean="0"/>
              <a:t>meget svært at programmere</a:t>
            </a:r>
          </a:p>
          <a:p>
            <a:pPr lvl="1"/>
            <a:r>
              <a:rPr lang="da-DK" sz="2000" dirty="0" smtClean="0"/>
              <a:t>korrekthed, </a:t>
            </a:r>
            <a:r>
              <a:rPr lang="da-DK" sz="2000" dirty="0" err="1" smtClean="0"/>
              <a:t>concurrency</a:t>
            </a:r>
            <a:r>
              <a:rPr lang="da-DK" sz="2000" dirty="0" smtClean="0"/>
              <a:t> problemer, …</a:t>
            </a:r>
          </a:p>
          <a:p>
            <a:pPr lvl="1"/>
            <a:r>
              <a:rPr lang="da-DK" sz="2000" dirty="0"/>
              <a:t>m</a:t>
            </a:r>
            <a:r>
              <a:rPr lang="da-DK" sz="2000" dirty="0" smtClean="0"/>
              <a:t>askiner arbejder med forskellige hastigheder, strejker, bryder sammen</a:t>
            </a:r>
          </a:p>
        </p:txBody>
      </p:sp>
      <p:sp>
        <p:nvSpPr>
          <p:cNvPr id="51" name="Oval 50"/>
          <p:cNvSpPr/>
          <p:nvPr/>
        </p:nvSpPr>
        <p:spPr>
          <a:xfrm>
            <a:off x="807112" y="5320819"/>
            <a:ext cx="106523" cy="9350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3723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"/>
                            </p:stCondLst>
                            <p:childTnLst>
                              <p:par>
                                <p:cTn id="38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7 L -0.06389 0.00093 " pathEditMode="relative" rAng="0" ptsTypes="AA">
                                      <p:cBhvr>
                                        <p:cTn id="39" dur="2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4" y="46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11111E-6 L 0.02153 -0.05995 " pathEditMode="relative" rAng="0" ptsTypes="AA">
                                      <p:cBhvr>
                                        <p:cTn id="41" dur="2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6" y="-3009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8148E-6 L -0.04931 -0.06643 " pathEditMode="relative" rAng="0" ptsTypes="AA">
                                      <p:cBhvr>
                                        <p:cTn id="43" dur="2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5" y="-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"/>
                            </p:stCondLst>
                            <p:childTnLst>
                              <p:par>
                                <p:cTn id="45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"/>
                            </p:stCondLst>
                            <p:childTnLst>
                              <p:par>
                                <p:cTn id="5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"/>
                            </p:stCondLst>
                            <p:childTnLst>
                              <p:par>
                                <p:cTn id="57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7037E-7 L 0.04531 0.05648 " pathEditMode="relative" rAng="0" ptsTypes="AA">
                                      <p:cBhvr>
                                        <p:cTn id="58" dur="2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7" y="282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3.7037E-7 L -0.06389 0.00093 " pathEditMode="relative" rAng="0" ptsTypes="AA">
                                      <p:cBhvr>
                                        <p:cTn id="60" dur="2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"/>
                            </p:stCondLst>
                            <p:childTnLst>
                              <p:par>
                                <p:cTn id="6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400"/>
                            </p:stCondLst>
                            <p:childTnLst>
                              <p:par>
                                <p:cTn id="72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5185E-6 L -0.03733 -0.0456 " pathEditMode="relative" rAng="0" ptsTypes="AA">
                                      <p:cBhvr>
                                        <p:cTn id="73" dur="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-2292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2.59259E-6 L 0.02569 -0.06412 " pathEditMode="relative" rAng="0" ptsTypes="AA">
                                      <p:cBhvr>
                                        <p:cTn id="75" dur="2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5" y="-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600"/>
                            </p:stCondLst>
                            <p:childTnLst>
                              <p:par>
                                <p:cTn id="7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800"/>
                            </p:stCondLst>
                            <p:childTnLst>
                              <p:par>
                                <p:cTn id="8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42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7 L 0.0283 0.05232 " pathEditMode="relative" rAng="0" ptsTypes="AA">
                                      <p:cBhvr>
                                        <p:cTn id="90" dur="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6" y="2616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59259E-6 L 0.02257 -0.05926 " pathEditMode="relative" rAng="0" ptsTypes="AA">
                                      <p:cBhvr>
                                        <p:cTn id="92" dur="2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8" y="-2963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231 L 0.06545 0.00602 " pathEditMode="relative" rAng="0" ptsTypes="AA">
                                      <p:cBhvr>
                                        <p:cTn id="94" dur="2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7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200"/>
                            </p:stCondLst>
                            <p:childTnLst>
                              <p:par>
                                <p:cTn id="9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4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42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3.33333E-6 4.44444E-6 L 0.06979 0.003 " pathEditMode="relative" rAng="0" ptsTypes="AA">
                                      <p:cBhvr>
                                        <p:cTn id="10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  <p:bldP spid="82947" grpId="0" animBg="1"/>
      <p:bldP spid="82947" grpId="1" animBg="1"/>
      <p:bldP spid="82947" grpId="2" animBg="1"/>
      <p:bldP spid="37" grpId="0" animBg="1"/>
      <p:bldP spid="37" grpId="1" animBg="1"/>
      <p:bldP spid="37" grpId="2" animBg="1"/>
      <p:bldP spid="38" grpId="0" animBg="1"/>
      <p:bldP spid="38" grpId="1" animBg="1"/>
      <p:bldP spid="38" grpId="2" animBg="1"/>
      <p:bldP spid="39" grpId="0" animBg="1"/>
      <p:bldP spid="39" grpId="1" animBg="1"/>
      <p:bldP spid="39" grpId="2" animBg="1"/>
      <p:bldP spid="40" grpId="0" animBg="1"/>
      <p:bldP spid="40" grpId="1" animBg="1"/>
      <p:bldP spid="40" grpId="2" animBg="1"/>
      <p:bldP spid="41" grpId="0" animBg="1"/>
      <p:bldP spid="41" grpId="1" animBg="1"/>
      <p:bldP spid="41" grpId="2" animBg="1"/>
      <p:bldP spid="42" grpId="0" animBg="1"/>
      <p:bldP spid="42" grpId="1" animBg="1"/>
      <p:bldP spid="42" grpId="2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46" grpId="0" animBg="1"/>
      <p:bldP spid="46" grpId="1" animBg="1"/>
      <p:bldP spid="46" grpId="2" animBg="1"/>
      <p:bldP spid="49" grpId="0" animBg="1"/>
      <p:bldP spid="50" grpId="0"/>
      <p:bldP spid="51" grpId="0" animBg="1"/>
      <p:bldP spid="51" grpId="1" animBg="1"/>
      <p:bldP spid="51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926976"/>
          </a:xfrm>
        </p:spPr>
        <p:txBody>
          <a:bodyPr/>
          <a:lstStyle/>
          <a:p>
            <a:r>
              <a:rPr lang="da-DK" b="1" dirty="0" smtClean="0"/>
              <a:t>Afgrænsning af Kommunikation</a:t>
            </a:r>
            <a:endParaRPr lang="da-DK" b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008331" y="6741368"/>
            <a:ext cx="7272808" cy="0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281139" y="649739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tid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79512" y="2625965"/>
            <a:ext cx="8640960" cy="2567231"/>
            <a:chOff x="179512" y="2625965"/>
            <a:chExt cx="8640960" cy="2567231"/>
          </a:xfrm>
        </p:grpSpPr>
        <p:sp>
          <p:nvSpPr>
            <p:cNvPr id="5" name="Rectangle 4"/>
            <p:cNvSpPr/>
            <p:nvPr/>
          </p:nvSpPr>
          <p:spPr>
            <a:xfrm>
              <a:off x="179512" y="2625965"/>
              <a:ext cx="8640960" cy="216024"/>
            </a:xfrm>
            <a:prstGeom prst="rect">
              <a:avLst/>
            </a:prstGeom>
            <a:pattFill prst="horzBrick">
              <a:fgClr>
                <a:schemeClr val="bg1"/>
              </a:fgClr>
              <a:bgClr>
                <a:srgbClr val="C000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9512" y="3789040"/>
              <a:ext cx="8640960" cy="216024"/>
            </a:xfrm>
            <a:prstGeom prst="rect">
              <a:avLst/>
            </a:prstGeom>
            <a:pattFill prst="horzBrick">
              <a:fgClr>
                <a:schemeClr val="bg1"/>
              </a:fgClr>
              <a:bgClr>
                <a:srgbClr val="C000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9512" y="4977172"/>
              <a:ext cx="8640960" cy="216024"/>
            </a:xfrm>
            <a:prstGeom prst="rect">
              <a:avLst/>
            </a:prstGeom>
            <a:pattFill prst="horzBrick">
              <a:fgClr>
                <a:schemeClr val="bg1"/>
              </a:fgClr>
              <a:bgClr>
                <a:srgbClr val="C00000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6870" y="6087821"/>
            <a:ext cx="7344295" cy="513571"/>
            <a:chOff x="26870" y="6087821"/>
            <a:chExt cx="7344295" cy="513571"/>
          </a:xfrm>
        </p:grpSpPr>
        <p:sp>
          <p:nvSpPr>
            <p:cNvPr id="20" name="Right Brace 19"/>
            <p:cNvSpPr/>
            <p:nvPr/>
          </p:nvSpPr>
          <p:spPr>
            <a:xfrm rot="5400000">
              <a:off x="1117884" y="5154794"/>
              <a:ext cx="221499" cy="2093705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1" name="Right Brace 20"/>
            <p:cNvSpPr/>
            <p:nvPr/>
          </p:nvSpPr>
          <p:spPr>
            <a:xfrm rot="5400000">
              <a:off x="3635895" y="5151718"/>
              <a:ext cx="221499" cy="2093705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6870" y="6324393"/>
              <a:ext cx="243052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1200" dirty="0" smtClean="0"/>
                <a:t>Beregning på uafhængige maskiner</a:t>
              </a:r>
              <a:endParaRPr lang="da-DK" sz="1200" dirty="0"/>
            </a:p>
          </p:txBody>
        </p:sp>
        <p:sp>
          <p:nvSpPr>
            <p:cNvPr id="23" name="Right Brace 22"/>
            <p:cNvSpPr/>
            <p:nvPr/>
          </p:nvSpPr>
          <p:spPr>
            <a:xfrm rot="5400000">
              <a:off x="6213563" y="5166791"/>
              <a:ext cx="221499" cy="2093705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314735" y="1397771"/>
            <a:ext cx="5464506" cy="4782537"/>
            <a:chOff x="2314735" y="1397771"/>
            <a:chExt cx="5464506" cy="4782537"/>
          </a:xfrm>
        </p:grpSpPr>
        <p:sp>
          <p:nvSpPr>
            <p:cNvPr id="14" name="Rectangle 13"/>
            <p:cNvSpPr/>
            <p:nvPr/>
          </p:nvSpPr>
          <p:spPr>
            <a:xfrm rot="16200000">
              <a:off x="103487" y="3609020"/>
              <a:ext cx="4782536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Synkronisering &amp; kommunikation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rot="16200000">
              <a:off x="2648784" y="3609020"/>
              <a:ext cx="4782536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Synkronisering &amp; kommunikation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 rot="16200000">
              <a:off x="5207953" y="3609019"/>
              <a:ext cx="4782536" cy="36004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Synkronisering &amp; kommunikation</a:t>
              </a:r>
              <a:endParaRPr lang="da-DK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93757" y="1783127"/>
            <a:ext cx="575876" cy="4247963"/>
            <a:chOff x="393757" y="1783127"/>
            <a:chExt cx="575876" cy="4247963"/>
          </a:xfrm>
        </p:grpSpPr>
        <p:pic>
          <p:nvPicPr>
            <p:cNvPr id="4" name="Picture 2" descr="http://t2.gstatic.com/images?q=tbn:ANd9GcSa0slw410MKyp5NXj5l3JxJKw14BxtV7yYmK9kymjQ1P1T8kERYAAWBYM-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1783127"/>
              <a:ext cx="574097" cy="729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http://t2.gstatic.com/images?q=tbn:ANd9GcSa0slw410MKyp5NXj5l3JxJKw14BxtV7yYmK9kymjQ1P1T8kERYAAWBYM-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757" y="4149080"/>
              <a:ext cx="574097" cy="729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http://t2.gstatic.com/images?q=tbn:ANd9GcSa0slw410MKyp5NXj5l3JxJKw14BxtV7yYmK9kymjQ1P1T8kERYAAWBYM-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5301208"/>
              <a:ext cx="574097" cy="7298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7" name="Picture 2" descr="http://t2.gstatic.com/images?q=tbn:ANd9GcSa0slw410MKyp5NXj5l3JxJKw14BxtV7yYmK9kymjQ1P1T8kERYAAWBYM-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924944"/>
            <a:ext cx="574097" cy="729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9" name="Group 98"/>
          <p:cNvGrpSpPr/>
          <p:nvPr/>
        </p:nvGrpSpPr>
        <p:grpSpPr>
          <a:xfrm>
            <a:off x="1008332" y="1927143"/>
            <a:ext cx="548498" cy="4115963"/>
            <a:chOff x="1008332" y="1927143"/>
            <a:chExt cx="548498" cy="4115963"/>
          </a:xfrm>
        </p:grpSpPr>
        <p:sp>
          <p:nvSpPr>
            <p:cNvPr id="40" name="Rectangle 39"/>
            <p:cNvSpPr/>
            <p:nvPr/>
          </p:nvSpPr>
          <p:spPr>
            <a:xfrm>
              <a:off x="1026107" y="1927143"/>
              <a:ext cx="530723" cy="2777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A</a:t>
              </a:r>
              <a:endParaRPr lang="da-DK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043608" y="3151024"/>
              <a:ext cx="418550" cy="2777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/>
                <a:t>B</a:t>
              </a:r>
              <a:endParaRPr lang="da-DK" dirty="0" smtClean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008332" y="4375160"/>
              <a:ext cx="548498" cy="2777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/>
                <a:t>C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115616" y="5301208"/>
              <a:ext cx="305533" cy="2777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D</a:t>
              </a:r>
              <a:endParaRPr lang="da-DK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1166329" y="5765385"/>
              <a:ext cx="237319" cy="2777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a-DK" dirty="0" smtClean="0"/>
                <a:t>E</a:t>
              </a:r>
              <a:endParaRPr lang="da-DK" dirty="0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763672" y="1916832"/>
            <a:ext cx="800216" cy="3878121"/>
            <a:chOff x="2763672" y="1916832"/>
            <a:chExt cx="800216" cy="3878121"/>
          </a:xfrm>
        </p:grpSpPr>
        <p:sp>
          <p:nvSpPr>
            <p:cNvPr id="45" name="Rectangle 44"/>
            <p:cNvSpPr/>
            <p:nvPr/>
          </p:nvSpPr>
          <p:spPr>
            <a:xfrm>
              <a:off x="2763672" y="1916832"/>
              <a:ext cx="266736" cy="27772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/>
                <a:t>X</a:t>
              </a:r>
              <a:r>
                <a:rPr lang="da-DK" sz="1400" baseline="-25000" dirty="0" smtClean="0"/>
                <a:t>1</a:t>
              </a:r>
              <a:endParaRPr lang="da-DK" sz="1400" baseline="-25000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043078" y="1916832"/>
              <a:ext cx="266736" cy="27772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/>
                <a:t>X</a:t>
              </a:r>
              <a:r>
                <a:rPr lang="da-DK" sz="1400" baseline="-25000" dirty="0"/>
                <a:t>2</a:t>
              </a: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3321401" y="1916832"/>
              <a:ext cx="242487" cy="27772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/>
                <a:t>X</a:t>
              </a:r>
              <a:r>
                <a:rPr lang="da-DK" sz="1400" baseline="-25000" dirty="0" smtClean="0"/>
                <a:t>3</a:t>
              </a:r>
              <a:endParaRPr lang="da-DK" sz="1400" baseline="-250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763672" y="2935255"/>
              <a:ext cx="330616" cy="27772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/>
                <a:t>Y</a:t>
              </a:r>
              <a:r>
                <a:rPr lang="da-DK" sz="1400" baseline="-25000" dirty="0" smtClean="0"/>
                <a:t>1</a:t>
              </a:r>
              <a:endParaRPr lang="da-DK" sz="1400" baseline="-250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106958" y="2935255"/>
              <a:ext cx="266736" cy="27772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/>
                <a:t>Y</a:t>
              </a:r>
              <a:r>
                <a:rPr lang="da-DK" sz="1400" baseline="-25000" dirty="0" smtClean="0"/>
                <a:t>2</a:t>
              </a:r>
              <a:endParaRPr lang="da-DK" sz="1400" baseline="-25000" dirty="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2763672" y="3367303"/>
              <a:ext cx="412774" cy="27772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/>
                <a:t>Z</a:t>
              </a:r>
              <a:r>
                <a:rPr lang="da-DK" sz="1400" baseline="-25000" dirty="0" smtClean="0"/>
                <a:t>1</a:t>
              </a:r>
              <a:endParaRPr lang="da-DK" sz="1400" baseline="-250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2763672" y="4303407"/>
              <a:ext cx="266736" cy="27772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/>
                <a:t>W</a:t>
              </a:r>
              <a:r>
                <a:rPr lang="da-DK" sz="1400" baseline="-25000" dirty="0" smtClean="0"/>
                <a:t>1</a:t>
              </a:r>
              <a:endParaRPr lang="da-DK" sz="1400" baseline="-250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3043078" y="4303407"/>
              <a:ext cx="463446" cy="27772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/>
                <a:t>W</a:t>
              </a:r>
              <a:r>
                <a:rPr lang="da-DK" sz="1400" baseline="-25000" dirty="0" smtClean="0"/>
                <a:t>2</a:t>
              </a:r>
              <a:endParaRPr lang="da-DK" sz="1400" baseline="-25000" dirty="0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2763672" y="5517232"/>
              <a:ext cx="266736" cy="27772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/>
                <a:t>V</a:t>
              </a:r>
              <a:r>
                <a:rPr lang="da-DK" sz="1400" baseline="-25000" dirty="0" smtClean="0"/>
                <a:t>1</a:t>
              </a:r>
              <a:endParaRPr lang="da-DK" sz="1400" baseline="-25000" dirty="0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3043078" y="5517232"/>
              <a:ext cx="266736" cy="27772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/>
                <a:t>V</a:t>
              </a:r>
              <a:r>
                <a:rPr lang="da-DK" sz="1400" baseline="-25000" dirty="0" smtClean="0"/>
                <a:t>2</a:t>
              </a:r>
              <a:endParaRPr lang="da-DK" sz="1400" baseline="-25000" dirty="0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321401" y="5517232"/>
              <a:ext cx="242487" cy="27772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/>
                <a:t>V</a:t>
              </a:r>
              <a:r>
                <a:rPr lang="da-DK" sz="1400" baseline="-25000" dirty="0" smtClean="0"/>
                <a:t>3</a:t>
              </a:r>
              <a:endParaRPr lang="da-DK" sz="1400" baseline="-25000" dirty="0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1453816" y="1799848"/>
            <a:ext cx="787899" cy="4364866"/>
            <a:chOff x="1453816" y="1799848"/>
            <a:chExt cx="787899" cy="4364866"/>
          </a:xfrm>
        </p:grpSpPr>
        <p:sp>
          <p:nvSpPr>
            <p:cNvPr id="62" name="Rectangle 61"/>
            <p:cNvSpPr/>
            <p:nvPr/>
          </p:nvSpPr>
          <p:spPr>
            <a:xfrm>
              <a:off x="1876624" y="2127445"/>
              <a:ext cx="266736" cy="27772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/>
                <a:t>X</a:t>
              </a:r>
              <a:r>
                <a:rPr lang="da-DK" sz="1400" baseline="-25000" dirty="0" smtClean="0"/>
                <a:t>1</a:t>
              </a:r>
              <a:endParaRPr lang="da-DK" sz="1400" baseline="-25000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1876624" y="4052879"/>
              <a:ext cx="266736" cy="27772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/>
                <a:t>X</a:t>
              </a:r>
              <a:r>
                <a:rPr lang="da-DK" sz="1400" baseline="-25000" dirty="0"/>
                <a:t>2</a:t>
              </a: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888749" y="5575166"/>
              <a:ext cx="242487" cy="27772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/>
                <a:t>X</a:t>
              </a:r>
              <a:r>
                <a:rPr lang="da-DK" sz="1400" baseline="-25000" dirty="0" smtClean="0"/>
                <a:t>3</a:t>
              </a:r>
              <a:endParaRPr lang="da-DK" sz="1400" baseline="-250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844684" y="3180372"/>
              <a:ext cx="330616" cy="27772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/>
                <a:t>Y</a:t>
              </a:r>
              <a:r>
                <a:rPr lang="da-DK" sz="1400" baseline="-25000" dirty="0" smtClean="0"/>
                <a:t>1</a:t>
              </a:r>
              <a:endParaRPr lang="da-DK" sz="1400" baseline="-25000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876624" y="5266831"/>
              <a:ext cx="266736" cy="277721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/>
                <a:t>Y</a:t>
              </a:r>
              <a:r>
                <a:rPr lang="da-DK" sz="1400" baseline="-25000" dirty="0" smtClean="0"/>
                <a:t>2</a:t>
              </a:r>
              <a:endParaRPr lang="da-DK" sz="1400" baseline="-25000" dirty="0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808840" y="3482441"/>
              <a:ext cx="412774" cy="27772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/>
                <a:t>Z</a:t>
              </a:r>
              <a:r>
                <a:rPr lang="da-DK" sz="1400" baseline="-25000" dirty="0" smtClean="0"/>
                <a:t>1</a:t>
              </a:r>
              <a:endParaRPr lang="da-DK" sz="1400" baseline="-25000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876624" y="4361163"/>
              <a:ext cx="266736" cy="27772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/>
                <a:t>W</a:t>
              </a:r>
              <a:r>
                <a:rPr lang="da-DK" sz="1400" baseline="-25000" dirty="0" smtClean="0"/>
                <a:t>1</a:t>
              </a:r>
              <a:endParaRPr lang="da-DK" sz="1400" baseline="-25000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778269" y="2883156"/>
              <a:ext cx="463446" cy="277721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/>
                <a:t>W</a:t>
              </a:r>
              <a:r>
                <a:rPr lang="da-DK" sz="1400" baseline="-25000" dirty="0" smtClean="0"/>
                <a:t>2</a:t>
              </a:r>
              <a:endParaRPr lang="da-DK" sz="1400" baseline="-25000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876624" y="5886993"/>
              <a:ext cx="266736" cy="27772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 smtClean="0"/>
                <a:t>V</a:t>
              </a:r>
              <a:r>
                <a:rPr lang="da-DK" sz="1400" baseline="-25000" dirty="0" smtClean="0"/>
                <a:t>1</a:t>
              </a:r>
              <a:endParaRPr lang="da-DK" sz="1400" baseline="-25000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876624" y="4673573"/>
              <a:ext cx="266736" cy="27772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/>
                <a:t>V</a:t>
              </a:r>
              <a:r>
                <a:rPr lang="da-DK" sz="1400" baseline="-25000" dirty="0" smtClean="0"/>
                <a:t>2</a:t>
              </a:r>
              <a:endParaRPr lang="da-DK" sz="1400" baseline="-25000" dirty="0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888749" y="1799848"/>
              <a:ext cx="242487" cy="277721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sz="1400" dirty="0"/>
                <a:t>V</a:t>
              </a:r>
              <a:r>
                <a:rPr lang="da-DK" sz="1400" baseline="-25000" dirty="0" smtClean="0"/>
                <a:t>3</a:t>
              </a:r>
              <a:endParaRPr lang="da-DK" sz="1400" baseline="-25000" dirty="0"/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1619672" y="1938708"/>
              <a:ext cx="225012" cy="11698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Arrow Connector 75"/>
            <p:cNvCxnSpPr/>
            <p:nvPr/>
          </p:nvCxnSpPr>
          <p:spPr>
            <a:xfrm>
              <a:off x="1616965" y="2132438"/>
              <a:ext cx="225012" cy="13386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flipV="1">
              <a:off x="1509873" y="3022016"/>
              <a:ext cx="219598" cy="22931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>
              <a:off x="1507166" y="3328081"/>
              <a:ext cx="271103" cy="29322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Arrow Connector 87"/>
            <p:cNvCxnSpPr/>
            <p:nvPr/>
          </p:nvCxnSpPr>
          <p:spPr>
            <a:xfrm>
              <a:off x="1511717" y="3290579"/>
              <a:ext cx="27110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 flipV="1">
              <a:off x="1592075" y="4245458"/>
              <a:ext cx="219598" cy="229319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1589368" y="4551523"/>
              <a:ext cx="271103" cy="29322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/>
            <p:cNvCxnSpPr/>
            <p:nvPr/>
          </p:nvCxnSpPr>
          <p:spPr>
            <a:xfrm>
              <a:off x="1593919" y="4514021"/>
              <a:ext cx="271103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/>
            <p:cNvCxnSpPr/>
            <p:nvPr/>
          </p:nvCxnSpPr>
          <p:spPr>
            <a:xfrm flipV="1">
              <a:off x="1482276" y="5405691"/>
              <a:ext cx="359701" cy="2006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/>
            <p:nvPr/>
          </p:nvCxnSpPr>
          <p:spPr>
            <a:xfrm>
              <a:off x="1453816" y="5871494"/>
              <a:ext cx="357857" cy="146610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/>
            <p:cNvCxnSpPr/>
            <p:nvPr/>
          </p:nvCxnSpPr>
          <p:spPr>
            <a:xfrm>
              <a:off x="1484120" y="5465002"/>
              <a:ext cx="327553" cy="249024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3783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0.19722 -0.0067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61" y="-347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7 L 0.19705 -0.00069 " pathEditMode="relative" rAng="0" ptsTypes="AA">
                                      <p:cBhvr>
                                        <p:cTn id="23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44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722 -0.00672 L 0.48073 -0.0067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705 -0.00069 L 0.48056 -0.00069 " pathEditMode="relative" rAng="0" ptsTypes="AA">
                                      <p:cBhvr>
                                        <p:cTn id="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056 -0.00069 L 0.64584 -0.0006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073 -0.00672 L 0.64601 -0.0067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/>
              <a:t>Parallelle Programmer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51304" cy="4925144"/>
          </a:xfrm>
        </p:spPr>
        <p:txBody>
          <a:bodyPr>
            <a:normAutofit fontScale="92500"/>
          </a:bodyPr>
          <a:lstStyle/>
          <a:p>
            <a:r>
              <a:rPr lang="da-DK" dirty="0" smtClean="0"/>
              <a:t>Traditionelt specielt udviklede programmer for </a:t>
            </a:r>
            <a:br>
              <a:rPr lang="da-DK" dirty="0" smtClean="0"/>
            </a:br>
            <a:r>
              <a:rPr lang="da-DK" dirty="0" smtClean="0"/>
              <a:t>hvert problem man ønsker at løse</a:t>
            </a:r>
          </a:p>
          <a:p>
            <a:pPr lvl="1"/>
            <a:r>
              <a:rPr lang="da-DK" dirty="0" smtClean="0"/>
              <a:t>mange </a:t>
            </a:r>
            <a:r>
              <a:rPr lang="da-DK" dirty="0" smtClean="0">
                <a:solidFill>
                  <a:schemeClr val="accent1">
                    <a:lumMod val="75000"/>
                  </a:schemeClr>
                </a:solidFill>
              </a:rPr>
              <a:t>ikke-trivielle detaljer </a:t>
            </a:r>
            <a:r>
              <a:rPr lang="da-DK" dirty="0" smtClean="0"/>
              <a:t>i parallel programmer</a:t>
            </a:r>
          </a:p>
          <a:p>
            <a:pPr lvl="1"/>
            <a:r>
              <a:rPr lang="da-DK" dirty="0" smtClean="0">
                <a:solidFill>
                  <a:schemeClr val="accent1">
                    <a:lumMod val="75000"/>
                  </a:schemeClr>
                </a:solidFill>
              </a:rPr>
              <a:t>fejl-tolerance </a:t>
            </a:r>
            <a:r>
              <a:rPr lang="da-DK" dirty="0" smtClean="0"/>
              <a:t>(1000’er af maskiner fejler regelmæssigt)</a:t>
            </a:r>
          </a:p>
          <a:p>
            <a:pPr lvl="1"/>
            <a:r>
              <a:rPr lang="da-DK" dirty="0" smtClean="0">
                <a:solidFill>
                  <a:schemeClr val="accent1">
                    <a:lumMod val="75000"/>
                  </a:schemeClr>
                </a:solidFill>
              </a:rPr>
              <a:t>fordeling af opgaver </a:t>
            </a:r>
            <a:r>
              <a:rPr lang="da-DK" dirty="0" smtClean="0"/>
              <a:t>blandt maskiner</a:t>
            </a:r>
          </a:p>
          <a:p>
            <a:pPr lvl="1"/>
            <a:r>
              <a:rPr lang="da-DK" dirty="0" smtClean="0">
                <a:solidFill>
                  <a:schemeClr val="accent1">
                    <a:lumMod val="75000"/>
                  </a:schemeClr>
                </a:solidFill>
              </a:rPr>
              <a:t>balancering af arbejdet </a:t>
            </a:r>
            <a:r>
              <a:rPr lang="da-DK" dirty="0" smtClean="0"/>
              <a:t>blandt maskiner</a:t>
            </a:r>
          </a:p>
          <a:p>
            <a:r>
              <a:rPr lang="da-DK" b="1" dirty="0" err="1" smtClean="0">
                <a:solidFill>
                  <a:srgbClr val="C00000"/>
                </a:solidFill>
              </a:rPr>
              <a:t>MapReduce</a:t>
            </a:r>
            <a:r>
              <a:rPr lang="da-DK" b="1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interfacet (                , 2003)</a:t>
            </a:r>
          </a:p>
          <a:p>
            <a:pPr lvl="1"/>
            <a:r>
              <a:rPr lang="da-DK" dirty="0" smtClean="0"/>
              <a:t>håndter ovenstående automatisk</a:t>
            </a:r>
          </a:p>
          <a:p>
            <a:pPr lvl="1"/>
            <a:r>
              <a:rPr lang="da-DK" dirty="0" smtClean="0"/>
              <a:t>meget begrænsede kommunikation mellem maskiner</a:t>
            </a:r>
          </a:p>
          <a:p>
            <a:pPr lvl="1"/>
            <a:r>
              <a:rPr lang="da-DK" dirty="0" smtClean="0"/>
              <a:t>algoritmen udføres i </a:t>
            </a:r>
            <a:r>
              <a:rPr lang="da-DK" dirty="0" err="1" smtClean="0">
                <a:solidFill>
                  <a:schemeClr val="accent1">
                    <a:lumMod val="75000"/>
                  </a:schemeClr>
                </a:solidFill>
              </a:rPr>
              <a:t>Map</a:t>
            </a:r>
            <a:r>
              <a:rPr lang="da-DK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a-DK" dirty="0" smtClean="0"/>
              <a:t>og </a:t>
            </a:r>
            <a:r>
              <a:rPr lang="da-DK" dirty="0" err="1" smtClean="0">
                <a:solidFill>
                  <a:schemeClr val="accent1">
                    <a:lumMod val="75000"/>
                  </a:schemeClr>
                </a:solidFill>
              </a:rPr>
              <a:t>Reduce</a:t>
            </a:r>
            <a:r>
              <a:rPr lang="da-DK" dirty="0" smtClean="0"/>
              <a:t> faser</a:t>
            </a:r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4623463"/>
            <a:ext cx="13620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5076056" cy="1143000"/>
          </a:xfrm>
        </p:spPr>
        <p:txBody>
          <a:bodyPr/>
          <a:lstStyle/>
          <a:p>
            <a:r>
              <a:rPr lang="da-DK" b="1" dirty="0" err="1" smtClean="0"/>
              <a:t>MapReduce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5257800"/>
          </a:xfrm>
        </p:spPr>
        <p:txBody>
          <a:bodyPr>
            <a:normAutofit fontScale="92500"/>
          </a:bodyPr>
          <a:lstStyle/>
          <a:p>
            <a:r>
              <a:rPr lang="da-DK" dirty="0" smtClean="0"/>
              <a:t>Brugeren skal definere to funktioner	</a:t>
            </a:r>
          </a:p>
          <a:p>
            <a:pPr lvl="1">
              <a:buNone/>
            </a:pPr>
            <a:r>
              <a:rPr lang="da-DK" b="1" dirty="0" smtClean="0">
                <a:solidFill>
                  <a:srgbClr val="C00000"/>
                </a:solidFill>
              </a:rPr>
              <a:t>		        </a:t>
            </a:r>
            <a:r>
              <a:rPr lang="da-DK" b="1" dirty="0" err="1" smtClean="0">
                <a:solidFill>
                  <a:srgbClr val="C00000"/>
                </a:solidFill>
              </a:rPr>
              <a:t>map</a:t>
            </a:r>
            <a:r>
              <a:rPr lang="da-DK" b="1" dirty="0" smtClean="0">
                <a:solidFill>
                  <a:srgbClr val="C00000"/>
                </a:solidFill>
              </a:rPr>
              <a:t>	  </a:t>
            </a:r>
            <a:r>
              <a:rPr lang="da-DK" dirty="0" smtClean="0"/>
              <a:t>v1	 	    </a:t>
            </a:r>
            <a:r>
              <a:rPr lang="da-DK" dirty="0" smtClean="0">
                <a:sym typeface="Symbol"/>
              </a:rPr>
              <a:t> 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List[</a:t>
            </a:r>
            <a:r>
              <a:rPr lang="da-DK" dirty="0" smtClean="0">
                <a:sym typeface="Symbol"/>
              </a:rPr>
              <a:t> (k,v2) 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]</a:t>
            </a:r>
          </a:p>
          <a:p>
            <a:pPr lvl="1">
              <a:buNone/>
            </a:pPr>
            <a:r>
              <a:rPr lang="da-DK" dirty="0" smtClean="0">
                <a:sym typeface="Symbol"/>
              </a:rPr>
              <a:t>		        </a:t>
            </a:r>
            <a:r>
              <a:rPr lang="da-DK" b="1" dirty="0" err="1" smtClean="0">
                <a:solidFill>
                  <a:srgbClr val="C00000"/>
                </a:solidFill>
                <a:sym typeface="Symbol"/>
              </a:rPr>
              <a:t>reduce</a:t>
            </a:r>
            <a:r>
              <a:rPr lang="da-DK" dirty="0" smtClean="0">
                <a:sym typeface="Symbol"/>
              </a:rPr>
              <a:t> 	  (k, 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List[</a:t>
            </a:r>
            <a:r>
              <a:rPr lang="da-DK" dirty="0" smtClean="0">
                <a:sym typeface="Symbol"/>
              </a:rPr>
              <a:t> v2 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]</a:t>
            </a:r>
            <a:r>
              <a:rPr lang="da-DK" dirty="0" smtClean="0">
                <a:sym typeface="Symbol"/>
              </a:rPr>
              <a:t>)   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List[</a:t>
            </a:r>
            <a:r>
              <a:rPr lang="da-DK" dirty="0" smtClean="0">
                <a:sym typeface="Symbol"/>
              </a:rPr>
              <a:t> v3 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]</a:t>
            </a:r>
          </a:p>
          <a:p>
            <a:pPr lvl="1">
              <a:buNone/>
            </a:pPr>
            <a:endParaRPr lang="da-DK" dirty="0" smtClean="0">
              <a:sym typeface="Symbol"/>
            </a:endParaRPr>
          </a:p>
          <a:p>
            <a:r>
              <a:rPr lang="da-DK" dirty="0" smtClean="0">
                <a:solidFill>
                  <a:schemeClr val="accent1">
                    <a:lumMod val="75000"/>
                  </a:schemeClr>
                </a:solidFill>
              </a:rPr>
              <a:t>Eksempel</a:t>
            </a:r>
            <a:r>
              <a:rPr lang="da-DK" dirty="0" smtClean="0"/>
              <a:t>: Antal forekomster af ord i en tekstsamling</a:t>
            </a:r>
          </a:p>
          <a:p>
            <a:pPr>
              <a:buNone/>
            </a:pPr>
            <a:r>
              <a:rPr lang="da-DK" sz="1000" dirty="0" smtClean="0"/>
              <a:t>		</a:t>
            </a:r>
            <a:r>
              <a:rPr lang="da-DK" sz="1300" dirty="0" smtClean="0"/>
              <a:t/>
            </a:r>
            <a:br>
              <a:rPr lang="da-DK" sz="1300" dirty="0" smtClean="0"/>
            </a:br>
            <a:r>
              <a:rPr lang="da-DK" sz="1300" dirty="0" smtClean="0"/>
              <a:t>	( ”www.foo.com”, ”der var en gang en...”</a:t>
            </a:r>
            <a:r>
              <a:rPr lang="da-DK" sz="1300" dirty="0">
                <a:solidFill>
                  <a:srgbClr val="00B050"/>
                </a:solidFill>
              </a:rPr>
              <a:t> </a:t>
            </a:r>
            <a:r>
              <a:rPr lang="da-DK" sz="1300" dirty="0" smtClean="0"/>
              <a:t>)	</a:t>
            </a:r>
            <a:r>
              <a:rPr lang="da-DK" sz="1300" dirty="0" smtClean="0">
                <a:sym typeface="Symbol"/>
              </a:rPr>
              <a:t>   </a:t>
            </a:r>
            <a:r>
              <a:rPr lang="da-DK" sz="1300" dirty="0" smtClean="0">
                <a:solidFill>
                  <a:srgbClr val="00B050"/>
                </a:solidFill>
              </a:rPr>
              <a:t>[ </a:t>
            </a:r>
            <a:r>
              <a:rPr lang="da-DK" sz="1300" dirty="0" smtClean="0">
                <a:sym typeface="Symbol"/>
              </a:rPr>
              <a:t>(”der”, ”</a:t>
            </a:r>
            <a:r>
              <a:rPr lang="da-DK" sz="13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”), (”var”, ”1”), (”en”, ”</a:t>
            </a:r>
            <a:r>
              <a:rPr lang="da-DK" sz="13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”), (”gang”, ”</a:t>
            </a:r>
            <a:r>
              <a:rPr lang="da-DK" sz="1300" dirty="0" smtClean="0">
                <a:solidFill>
                  <a:srgbClr val="00B05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”), (”en”, ”</a:t>
            </a:r>
            <a:r>
              <a:rPr lang="da-DK" sz="13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”)... </a:t>
            </a:r>
            <a:r>
              <a:rPr lang="da-DK" sz="1300" dirty="0" smtClean="0">
                <a:solidFill>
                  <a:srgbClr val="00B050"/>
                </a:solidFill>
              </a:rPr>
              <a:t>]</a:t>
            </a:r>
            <a:endParaRPr lang="da-DK" sz="1300" dirty="0" smtClean="0">
              <a:sym typeface="Symbol"/>
            </a:endParaRPr>
          </a:p>
          <a:p>
            <a:pPr>
              <a:buNone/>
            </a:pPr>
            <a:r>
              <a:rPr lang="da-DK" sz="1300" dirty="0" smtClean="0">
                <a:sym typeface="Symbol"/>
              </a:rPr>
              <a:t>		</a:t>
            </a:r>
            <a:r>
              <a:rPr lang="da-DK" sz="1300" dirty="0" smtClean="0"/>
              <a:t>( </a:t>
            </a:r>
            <a:r>
              <a:rPr lang="da-DK" sz="1300" dirty="0"/>
              <a:t>”</a:t>
            </a:r>
            <a:r>
              <a:rPr lang="da-DK" sz="1300" dirty="0" smtClean="0"/>
              <a:t>www.bar.com”, ”en lang gang...”</a:t>
            </a:r>
            <a:r>
              <a:rPr lang="da-DK" sz="1300" dirty="0">
                <a:solidFill>
                  <a:srgbClr val="00B050"/>
                </a:solidFill>
              </a:rPr>
              <a:t> </a:t>
            </a:r>
            <a:r>
              <a:rPr lang="da-DK" sz="1300" dirty="0" smtClean="0"/>
              <a:t>)</a:t>
            </a:r>
            <a:r>
              <a:rPr lang="da-DK" sz="1300" dirty="0" smtClean="0">
                <a:solidFill>
                  <a:srgbClr val="00B050"/>
                </a:solidFill>
              </a:rPr>
              <a:t> </a:t>
            </a:r>
            <a:r>
              <a:rPr lang="da-DK" sz="1300" dirty="0" smtClean="0"/>
              <a:t>	</a:t>
            </a:r>
            <a:r>
              <a:rPr lang="da-DK" sz="1300" dirty="0" smtClean="0">
                <a:sym typeface="Symbol"/>
              </a:rPr>
              <a:t>   </a:t>
            </a:r>
            <a:r>
              <a:rPr lang="da-DK" sz="1300" dirty="0" smtClean="0">
                <a:solidFill>
                  <a:srgbClr val="00B050"/>
                </a:solidFill>
              </a:rPr>
              <a:t>[ </a:t>
            </a:r>
            <a:r>
              <a:rPr lang="da-DK" sz="1300" dirty="0" smtClean="0">
                <a:sym typeface="Symbol"/>
              </a:rPr>
              <a:t>(”en”, ”</a:t>
            </a:r>
            <a:r>
              <a:rPr lang="da-DK" sz="1300" dirty="0" smtClean="0">
                <a:solidFill>
                  <a:srgbClr val="00B05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”), (”lang”, ”1”), (”gang”, ”</a:t>
            </a:r>
            <a:r>
              <a:rPr lang="da-DK" sz="13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”), ... </a:t>
            </a:r>
            <a:r>
              <a:rPr lang="da-DK" sz="1300" dirty="0" smtClean="0">
                <a:solidFill>
                  <a:srgbClr val="00B050"/>
                </a:solidFill>
              </a:rPr>
              <a:t>]</a:t>
            </a:r>
            <a:endParaRPr lang="da-DK" sz="1300" dirty="0" smtClean="0">
              <a:sym typeface="Symbol"/>
            </a:endParaRPr>
          </a:p>
          <a:p>
            <a:pPr>
              <a:buNone/>
            </a:pPr>
            <a:r>
              <a:rPr lang="da-DK" sz="1300" dirty="0" smtClean="0">
                <a:sym typeface="Symbol"/>
              </a:rPr>
              <a:t>	</a:t>
            </a:r>
          </a:p>
          <a:p>
            <a:pPr>
              <a:buNone/>
            </a:pPr>
            <a:r>
              <a:rPr lang="da-DK" sz="1300" dirty="0" smtClean="0">
                <a:sym typeface="Symbol"/>
              </a:rPr>
              <a:t>		</a:t>
            </a:r>
            <a:r>
              <a:rPr lang="da-DK" sz="1300" dirty="0" smtClean="0"/>
              <a:t>( </a:t>
            </a:r>
            <a:r>
              <a:rPr lang="da-DK" sz="1300" dirty="0" smtClean="0">
                <a:sym typeface="Symbol"/>
              </a:rPr>
              <a:t>”en”, </a:t>
            </a:r>
            <a:r>
              <a:rPr lang="da-DK" sz="1300" dirty="0" smtClean="0">
                <a:solidFill>
                  <a:srgbClr val="00B050"/>
                </a:solidFill>
              </a:rPr>
              <a:t>[ </a:t>
            </a:r>
            <a:r>
              <a:rPr lang="da-DK" sz="1300" dirty="0" smtClean="0">
                <a:sym typeface="Symbol"/>
              </a:rPr>
              <a:t>”</a:t>
            </a:r>
            <a:r>
              <a:rPr lang="da-DK" sz="13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”, ”</a:t>
            </a:r>
            <a:r>
              <a:rPr lang="da-DK" sz="13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”, ”</a:t>
            </a:r>
            <a:r>
              <a:rPr lang="da-DK" sz="1300" dirty="0" smtClean="0">
                <a:solidFill>
                  <a:srgbClr val="00B05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 </a:t>
            </a:r>
            <a:r>
              <a:rPr lang="da-DK" sz="1300" dirty="0" smtClean="0">
                <a:solidFill>
                  <a:srgbClr val="00B050"/>
                </a:solidFill>
              </a:rPr>
              <a:t>] </a:t>
            </a:r>
            <a:r>
              <a:rPr lang="da-DK" sz="1300" dirty="0" smtClean="0"/>
              <a:t>)</a:t>
            </a:r>
            <a:r>
              <a:rPr lang="da-DK" sz="1300" dirty="0" smtClean="0">
                <a:solidFill>
                  <a:srgbClr val="00B050"/>
                </a:solidFill>
              </a:rPr>
              <a:t> </a:t>
            </a:r>
            <a:r>
              <a:rPr lang="da-DK" sz="1300" dirty="0" smtClean="0">
                <a:sym typeface="Symbol"/>
              </a:rPr>
              <a:t>		   </a:t>
            </a:r>
            <a:r>
              <a:rPr lang="da-DK" sz="1300" dirty="0" smtClean="0">
                <a:solidFill>
                  <a:srgbClr val="00B050"/>
                </a:solidFill>
              </a:rPr>
              <a:t>[ </a:t>
            </a:r>
            <a:r>
              <a:rPr lang="da-DK" sz="1300" dirty="0" smtClean="0">
                <a:sym typeface="Symbol"/>
              </a:rPr>
              <a:t>”en 3” </a:t>
            </a:r>
            <a:r>
              <a:rPr lang="da-DK" sz="1300" dirty="0" smtClean="0">
                <a:solidFill>
                  <a:srgbClr val="00B050"/>
                </a:solidFill>
              </a:rPr>
              <a:t>]</a:t>
            </a:r>
            <a:endParaRPr lang="da-DK" sz="1300" dirty="0" smtClean="0">
              <a:sym typeface="Symbol"/>
            </a:endParaRPr>
          </a:p>
          <a:p>
            <a:pPr>
              <a:buNone/>
            </a:pPr>
            <a:r>
              <a:rPr lang="da-DK" sz="1300" dirty="0" smtClean="0">
                <a:sym typeface="Symbol"/>
              </a:rPr>
              <a:t>		</a:t>
            </a:r>
            <a:r>
              <a:rPr lang="da-DK" sz="1300" dirty="0" smtClean="0"/>
              <a:t>(</a:t>
            </a:r>
            <a:r>
              <a:rPr lang="da-DK" sz="1300" dirty="0" smtClean="0">
                <a:solidFill>
                  <a:srgbClr val="00B050"/>
                </a:solidFill>
              </a:rPr>
              <a:t> </a:t>
            </a:r>
            <a:r>
              <a:rPr lang="da-DK" sz="1300" dirty="0" smtClean="0">
                <a:sym typeface="Symbol"/>
              </a:rPr>
              <a:t>”gang”, </a:t>
            </a:r>
            <a:r>
              <a:rPr lang="da-DK" sz="1300" dirty="0" smtClean="0">
                <a:solidFill>
                  <a:srgbClr val="00B050"/>
                </a:solidFill>
              </a:rPr>
              <a:t>[ </a:t>
            </a:r>
            <a:r>
              <a:rPr lang="da-DK" sz="1300" dirty="0" smtClean="0">
                <a:sym typeface="Symbol"/>
              </a:rPr>
              <a:t>”</a:t>
            </a:r>
            <a:r>
              <a:rPr lang="da-DK" sz="13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”, ”</a:t>
            </a:r>
            <a:r>
              <a:rPr lang="da-DK" sz="1300" dirty="0" smtClean="0">
                <a:solidFill>
                  <a:srgbClr val="00B050"/>
                </a:solidFill>
                <a:sym typeface="Symbol"/>
              </a:rPr>
              <a:t>1</a:t>
            </a:r>
            <a:r>
              <a:rPr lang="da-DK" sz="1300" dirty="0" smtClean="0">
                <a:sym typeface="Symbol"/>
              </a:rPr>
              <a:t>”</a:t>
            </a:r>
            <a:r>
              <a:rPr lang="da-DK" sz="1300" dirty="0" smtClean="0">
                <a:solidFill>
                  <a:srgbClr val="00B050"/>
                </a:solidFill>
              </a:rPr>
              <a:t> ] </a:t>
            </a:r>
            <a:r>
              <a:rPr lang="da-DK" sz="1300" dirty="0" smtClean="0"/>
              <a:t>)</a:t>
            </a:r>
            <a:r>
              <a:rPr lang="da-DK" sz="1300" dirty="0" smtClean="0">
                <a:solidFill>
                  <a:srgbClr val="00B050"/>
                </a:solidFill>
              </a:rPr>
              <a:t> </a:t>
            </a:r>
            <a:r>
              <a:rPr lang="da-DK" sz="1300" dirty="0" smtClean="0">
                <a:sym typeface="Symbol"/>
              </a:rPr>
              <a:t>		   </a:t>
            </a:r>
            <a:r>
              <a:rPr lang="da-DK" sz="1300" dirty="0" smtClean="0">
                <a:solidFill>
                  <a:srgbClr val="00B050"/>
                </a:solidFill>
              </a:rPr>
              <a:t>[ </a:t>
            </a:r>
            <a:r>
              <a:rPr lang="da-DK" sz="1300" dirty="0" smtClean="0">
                <a:sym typeface="Symbol"/>
              </a:rPr>
              <a:t>”gang 2” </a:t>
            </a:r>
            <a:r>
              <a:rPr lang="da-DK" sz="1300" dirty="0" smtClean="0">
                <a:solidFill>
                  <a:srgbClr val="00B050"/>
                </a:solidFill>
              </a:rPr>
              <a:t>]</a:t>
            </a:r>
            <a:endParaRPr lang="da-DK" sz="1300" dirty="0" smtClean="0">
              <a:sym typeface="Symbol"/>
            </a:endParaRPr>
          </a:p>
          <a:p>
            <a:pPr>
              <a:buNone/>
            </a:pPr>
            <a:r>
              <a:rPr lang="da-DK" sz="1300" dirty="0" smtClean="0">
                <a:sym typeface="Symbol"/>
              </a:rPr>
              <a:t>		...</a:t>
            </a:r>
            <a:endParaRPr lang="da-DK" sz="1300" dirty="0" smtClean="0"/>
          </a:p>
          <a:p>
            <a:pPr>
              <a:buNone/>
            </a:pPr>
            <a:r>
              <a:rPr lang="da-DK" sz="1000" dirty="0" smtClean="0">
                <a:sym typeface="Symbol"/>
              </a:rPr>
              <a:t>	</a:t>
            </a:r>
            <a:endParaRPr lang="da-DK" sz="1000" dirty="0" smtClean="0"/>
          </a:p>
          <a:p>
            <a:r>
              <a:rPr lang="da-DK" dirty="0" smtClean="0"/>
              <a:t>Output fra en </a:t>
            </a:r>
            <a:r>
              <a:rPr lang="da-DK" dirty="0" err="1" smtClean="0"/>
              <a:t>map-reduce</a:t>
            </a:r>
            <a:r>
              <a:rPr lang="da-DK" dirty="0" smtClean="0"/>
              <a:t> kan være input til den næste </a:t>
            </a:r>
            <a:r>
              <a:rPr lang="da-DK" dirty="0" err="1" smtClean="0"/>
              <a:t>map-reduce</a:t>
            </a:r>
            <a:endParaRPr lang="da-DK" dirty="0" smtClean="0"/>
          </a:p>
          <a:p>
            <a:pPr lvl="1">
              <a:buNone/>
            </a:pPr>
            <a:endParaRPr lang="da-DK" dirty="0" smtClean="0">
              <a:sym typeface="Symbol"/>
            </a:endParaRPr>
          </a:p>
        </p:txBody>
      </p:sp>
      <p:sp>
        <p:nvSpPr>
          <p:cNvPr id="4" name="Left Brace 3"/>
          <p:cNvSpPr/>
          <p:nvPr/>
        </p:nvSpPr>
        <p:spPr>
          <a:xfrm>
            <a:off x="1331640" y="3702780"/>
            <a:ext cx="72008" cy="43204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1331640" y="4402608"/>
            <a:ext cx="72008" cy="57606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9552" y="372865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rgbClr val="C00000"/>
                </a:solidFill>
              </a:rPr>
              <a:t>map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4948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rgbClr val="C00000"/>
                </a:solidFill>
              </a:rPr>
              <a:t>reduce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-36512" y="413978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/>
            <a:r>
              <a:rPr lang="da-DK" b="1" dirty="0" smtClean="0">
                <a:solidFill>
                  <a:schemeClr val="accent1"/>
                </a:solidFill>
              </a:rPr>
              <a:t>”Maskine ID”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808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524328" y="5210130"/>
            <a:ext cx="144016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Rectangle 22"/>
          <p:cNvSpPr/>
          <p:nvPr/>
        </p:nvSpPr>
        <p:spPr>
          <a:xfrm>
            <a:off x="1403648" y="4376152"/>
            <a:ext cx="2693567" cy="70903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03647" y="3681862"/>
            <a:ext cx="2693567" cy="57606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5076056" cy="1143000"/>
          </a:xfrm>
        </p:spPr>
        <p:txBody>
          <a:bodyPr/>
          <a:lstStyle/>
          <a:p>
            <a:r>
              <a:rPr lang="da-DK" b="1" dirty="0" err="1" smtClean="0"/>
              <a:t>MapReduce</a:t>
            </a:r>
            <a:endParaRPr lang="en-US" b="1" dirty="0"/>
          </a:p>
        </p:txBody>
      </p:sp>
      <p:sp>
        <p:nvSpPr>
          <p:cNvPr id="4" name="Left Brace 3"/>
          <p:cNvSpPr/>
          <p:nvPr/>
        </p:nvSpPr>
        <p:spPr>
          <a:xfrm>
            <a:off x="1331640" y="3702780"/>
            <a:ext cx="72008" cy="43204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>
            <a:off x="1331640" y="4402608"/>
            <a:ext cx="72008" cy="57606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9552" y="372865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rgbClr val="C00000"/>
                </a:solidFill>
              </a:rPr>
              <a:t>map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44948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dirty="0" err="1" smtClean="0">
                <a:solidFill>
                  <a:srgbClr val="C00000"/>
                </a:solidFill>
              </a:rPr>
              <a:t>reduce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979712" y="1988840"/>
            <a:ext cx="576064" cy="1656184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51520" y="1124744"/>
            <a:ext cx="62646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da-DK" dirty="0" err="1" smtClean="0">
                <a:solidFill>
                  <a:srgbClr val="C00000"/>
                </a:solidFill>
              </a:rPr>
              <a:t>Map-opgaverne</a:t>
            </a:r>
            <a:r>
              <a:rPr lang="da-DK" dirty="0" smtClean="0">
                <a:solidFill>
                  <a:srgbClr val="C00000"/>
                </a:solidFill>
              </a:rPr>
              <a:t> ligger spredt ud på maskinerne </a:t>
            </a:r>
            <a:br>
              <a:rPr lang="da-DK" dirty="0" smtClean="0">
                <a:solidFill>
                  <a:srgbClr val="C00000"/>
                </a:solidFill>
              </a:rPr>
            </a:br>
            <a:r>
              <a:rPr lang="da-DK" dirty="0" smtClean="0">
                <a:solidFill>
                  <a:srgbClr val="C00000"/>
                </a:solidFill>
              </a:rPr>
              <a:t>(i et GFS  hvor data typisk er replikleret 3 gange)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dirty="0" smtClean="0">
                <a:solidFill>
                  <a:srgbClr val="C00000"/>
                </a:solidFill>
              </a:rPr>
              <a:t>Hver maskine udfører et antal uafhængige </a:t>
            </a:r>
            <a:r>
              <a:rPr lang="da-DK" dirty="0" err="1" smtClean="0">
                <a:solidFill>
                  <a:srgbClr val="C00000"/>
                </a:solidFill>
              </a:rPr>
              <a:t>map-opgaver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763688" y="2636912"/>
            <a:ext cx="36004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588224" y="3356992"/>
            <a:ext cx="36004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2771800" y="4077073"/>
            <a:ext cx="5406960" cy="1212134"/>
          </a:xfrm>
          <a:custGeom>
            <a:avLst/>
            <a:gdLst>
              <a:gd name="connsiteX0" fmla="*/ 1508760 w 2961640"/>
              <a:gd name="connsiteY0" fmla="*/ 0 h 922020"/>
              <a:gd name="connsiteX1" fmla="*/ 2804160 w 2961640"/>
              <a:gd name="connsiteY1" fmla="*/ 655320 h 922020"/>
              <a:gd name="connsiteX2" fmla="*/ 563880 w 2961640"/>
              <a:gd name="connsiteY2" fmla="*/ 868680 h 922020"/>
              <a:gd name="connsiteX3" fmla="*/ 0 w 2961640"/>
              <a:gd name="connsiteY3" fmla="*/ 335280 h 922020"/>
              <a:gd name="connsiteX0" fmla="*/ 3528392 w 4254832"/>
              <a:gd name="connsiteY0" fmla="*/ 0 h 1066036"/>
              <a:gd name="connsiteX1" fmla="*/ 2804160 w 4254832"/>
              <a:gd name="connsiteY1" fmla="*/ 799336 h 1066036"/>
              <a:gd name="connsiteX2" fmla="*/ 563880 w 4254832"/>
              <a:gd name="connsiteY2" fmla="*/ 1012696 h 1066036"/>
              <a:gd name="connsiteX3" fmla="*/ 0 w 4254832"/>
              <a:gd name="connsiteY3" fmla="*/ 479296 h 1066036"/>
              <a:gd name="connsiteX0" fmla="*/ 3720596 w 5222793"/>
              <a:gd name="connsiteY0" fmla="*/ 0 h 1104887"/>
              <a:gd name="connsiteX1" fmla="*/ 4728708 w 5222793"/>
              <a:gd name="connsiteY1" fmla="*/ 936104 h 1104887"/>
              <a:gd name="connsiteX2" fmla="*/ 756084 w 5222793"/>
              <a:gd name="connsiteY2" fmla="*/ 1012696 h 1104887"/>
              <a:gd name="connsiteX3" fmla="*/ 192204 w 5222793"/>
              <a:gd name="connsiteY3" fmla="*/ 479296 h 1104887"/>
              <a:gd name="connsiteX0" fmla="*/ 4428492 w 6048672"/>
              <a:gd name="connsiteY0" fmla="*/ 0 h 1228263"/>
              <a:gd name="connsiteX1" fmla="*/ 5436604 w 6048672"/>
              <a:gd name="connsiteY1" fmla="*/ 936104 h 1228263"/>
              <a:gd name="connsiteX2" fmla="*/ 756084 w 6048672"/>
              <a:gd name="connsiteY2" fmla="*/ 1152128 h 1228263"/>
              <a:gd name="connsiteX3" fmla="*/ 900100 w 6048672"/>
              <a:gd name="connsiteY3" fmla="*/ 479296 h 1228263"/>
              <a:gd name="connsiteX0" fmla="*/ 4536504 w 6156684"/>
              <a:gd name="connsiteY0" fmla="*/ 0 h 1200133"/>
              <a:gd name="connsiteX1" fmla="*/ 5544616 w 6156684"/>
              <a:gd name="connsiteY1" fmla="*/ 936104 h 1200133"/>
              <a:gd name="connsiteX2" fmla="*/ 864096 w 6156684"/>
              <a:gd name="connsiteY2" fmla="*/ 1152128 h 1200133"/>
              <a:gd name="connsiteX3" fmla="*/ 360039 w 6156684"/>
              <a:gd name="connsiteY3" fmla="*/ 648072 h 1200133"/>
              <a:gd name="connsiteX0" fmla="*/ 4176465 w 5712636"/>
              <a:gd name="connsiteY0" fmla="*/ 0 h 1272141"/>
              <a:gd name="connsiteX1" fmla="*/ 5184577 w 5712636"/>
              <a:gd name="connsiteY1" fmla="*/ 936104 h 1272141"/>
              <a:gd name="connsiteX2" fmla="*/ 1008112 w 5712636"/>
              <a:gd name="connsiteY2" fmla="*/ 1224136 h 1272141"/>
              <a:gd name="connsiteX3" fmla="*/ 0 w 5712636"/>
              <a:gd name="connsiteY3" fmla="*/ 648072 h 1272141"/>
              <a:gd name="connsiteX0" fmla="*/ 5400600 w 6127040"/>
              <a:gd name="connsiteY0" fmla="*/ 0 h 1416157"/>
              <a:gd name="connsiteX1" fmla="*/ 5184577 w 6127040"/>
              <a:gd name="connsiteY1" fmla="*/ 1080120 h 1416157"/>
              <a:gd name="connsiteX2" fmla="*/ 1008112 w 6127040"/>
              <a:gd name="connsiteY2" fmla="*/ 1368152 h 1416157"/>
              <a:gd name="connsiteX3" fmla="*/ 0 w 6127040"/>
              <a:gd name="connsiteY3" fmla="*/ 792088 h 1416157"/>
              <a:gd name="connsiteX0" fmla="*/ 5448605 w 7116790"/>
              <a:gd name="connsiteY0" fmla="*/ 0 h 1380153"/>
              <a:gd name="connsiteX1" fmla="*/ 6384709 w 7116790"/>
              <a:gd name="connsiteY1" fmla="*/ 720080 h 1380153"/>
              <a:gd name="connsiteX2" fmla="*/ 1056117 w 7116790"/>
              <a:gd name="connsiteY2" fmla="*/ 1368152 h 1380153"/>
              <a:gd name="connsiteX3" fmla="*/ 48005 w 7116790"/>
              <a:gd name="connsiteY3" fmla="*/ 792088 h 1380153"/>
              <a:gd name="connsiteX0" fmla="*/ 5400600 w 6204689"/>
              <a:gd name="connsiteY0" fmla="*/ 0 h 1404156"/>
              <a:gd name="connsiteX1" fmla="*/ 5472608 w 6204689"/>
              <a:gd name="connsiteY1" fmla="*/ 1008112 h 1404156"/>
              <a:gd name="connsiteX2" fmla="*/ 1008112 w 6204689"/>
              <a:gd name="connsiteY2" fmla="*/ 1368152 h 1404156"/>
              <a:gd name="connsiteX3" fmla="*/ 0 w 6204689"/>
              <a:gd name="connsiteY3" fmla="*/ 792088 h 1404156"/>
              <a:gd name="connsiteX0" fmla="*/ 5184576 w 5988665"/>
              <a:gd name="connsiteY0" fmla="*/ 0 h 1428159"/>
              <a:gd name="connsiteX1" fmla="*/ 5256584 w 5988665"/>
              <a:gd name="connsiteY1" fmla="*/ 1008112 h 1428159"/>
              <a:gd name="connsiteX2" fmla="*/ 792088 w 5988665"/>
              <a:gd name="connsiteY2" fmla="*/ 1368152 h 1428159"/>
              <a:gd name="connsiteX3" fmla="*/ 504056 w 5988665"/>
              <a:gd name="connsiteY3" fmla="*/ 648071 h 1428159"/>
              <a:gd name="connsiteX0" fmla="*/ 4680520 w 5406960"/>
              <a:gd name="connsiteY0" fmla="*/ 0 h 1212134"/>
              <a:gd name="connsiteX1" fmla="*/ 4752528 w 5406960"/>
              <a:gd name="connsiteY1" fmla="*/ 1008112 h 1212134"/>
              <a:gd name="connsiteX2" fmla="*/ 1008112 w 5406960"/>
              <a:gd name="connsiteY2" fmla="*/ 1152127 h 1212134"/>
              <a:gd name="connsiteX3" fmla="*/ 0 w 5406960"/>
              <a:gd name="connsiteY3" fmla="*/ 648071 h 1212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06960" h="1212134">
                <a:moveTo>
                  <a:pt x="4680520" y="0"/>
                </a:moveTo>
                <a:cubicBezTo>
                  <a:pt x="5406960" y="255270"/>
                  <a:pt x="5364596" y="816091"/>
                  <a:pt x="4752528" y="1008112"/>
                </a:cubicBezTo>
                <a:cubicBezTo>
                  <a:pt x="4140460" y="1200133"/>
                  <a:pt x="1800200" y="1212134"/>
                  <a:pt x="1008112" y="1152127"/>
                </a:cubicBezTo>
                <a:cubicBezTo>
                  <a:pt x="216024" y="1092120"/>
                  <a:pt x="12700" y="899531"/>
                  <a:pt x="0" y="648071"/>
                </a:cubicBezTo>
              </a:path>
            </a:pathLst>
          </a:custGeom>
          <a:ln w="1270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995936" y="2420888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da-DK" b="1" dirty="0" smtClean="0">
                <a:solidFill>
                  <a:srgbClr val="C00000"/>
                </a:solidFill>
              </a:rPr>
              <a:t>Sorter </a:t>
            </a:r>
            <a:r>
              <a:rPr lang="da-DK" dirty="0" smtClean="0">
                <a:solidFill>
                  <a:srgbClr val="C00000"/>
                </a:solidFill>
              </a:rPr>
              <a:t>alle </a:t>
            </a:r>
            <a:r>
              <a:rPr lang="da-DK" dirty="0" err="1" smtClean="0">
                <a:solidFill>
                  <a:srgbClr val="C00000"/>
                </a:solidFill>
              </a:rPr>
              <a:t>parene</a:t>
            </a:r>
            <a:r>
              <a:rPr lang="da-DK" dirty="0" smtClean="0">
                <a:solidFill>
                  <a:srgbClr val="C00000"/>
                </a:solidFill>
              </a:rPr>
              <a:t> – varetages automatisk af </a:t>
            </a:r>
            <a:r>
              <a:rPr lang="da-DK" dirty="0" err="1" smtClean="0">
                <a:solidFill>
                  <a:srgbClr val="C00000"/>
                </a:solidFill>
              </a:rPr>
              <a:t>MapReduce</a:t>
            </a:r>
            <a:r>
              <a:rPr lang="da-DK" dirty="0" smtClean="0">
                <a:solidFill>
                  <a:srgbClr val="C00000"/>
                </a:solidFill>
              </a:rPr>
              <a:t> biblioteket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dirty="0" smtClean="0">
                <a:solidFill>
                  <a:srgbClr val="C00000"/>
                </a:solidFill>
              </a:rPr>
              <a:t>Hver </a:t>
            </a:r>
            <a:r>
              <a:rPr lang="da-DK" dirty="0" err="1" smtClean="0">
                <a:solidFill>
                  <a:srgbClr val="C00000"/>
                </a:solidFill>
              </a:rPr>
              <a:t>Reduce-opgave</a:t>
            </a:r>
            <a:r>
              <a:rPr lang="da-DK" dirty="0" smtClean="0">
                <a:solidFill>
                  <a:srgbClr val="C00000"/>
                </a:solidFill>
              </a:rPr>
              <a:t> ender samlet på en maskine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87624" y="5746030"/>
            <a:ext cx="7956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Arial" pitchFamily="34" charset="0"/>
              <a:buChar char="•"/>
            </a:pPr>
            <a:r>
              <a:rPr lang="da-DK" dirty="0" smtClean="0">
                <a:solidFill>
                  <a:srgbClr val="C00000"/>
                </a:solidFill>
              </a:rPr>
              <a:t>En </a:t>
            </a:r>
            <a:r>
              <a:rPr lang="da-DK" dirty="0" err="1" smtClean="0">
                <a:solidFill>
                  <a:srgbClr val="C00000"/>
                </a:solidFill>
              </a:rPr>
              <a:t>reduce-opgave</a:t>
            </a:r>
            <a:r>
              <a:rPr lang="da-DK" dirty="0" smtClean="0">
                <a:solidFill>
                  <a:srgbClr val="C00000"/>
                </a:solidFill>
              </a:rPr>
              <a:t> løses sekventielt på én maskine (</a:t>
            </a:r>
            <a:r>
              <a:rPr lang="da-DK" dirty="0" smtClean="0">
                <a:solidFill>
                  <a:schemeClr val="accent1">
                    <a:lumMod val="75000"/>
                  </a:schemeClr>
                </a:solidFill>
              </a:rPr>
              <a:t>mulig FLASKEHALS           </a:t>
            </a:r>
            <a:r>
              <a:rPr lang="da-DK" dirty="0" smtClean="0">
                <a:solidFill>
                  <a:srgbClr val="C00000"/>
                </a:solidFill>
              </a:rPr>
              <a:t>)</a:t>
            </a:r>
          </a:p>
          <a:p>
            <a:pPr marL="263525" indent="-263525">
              <a:buFont typeface="Arial" pitchFamily="34" charset="0"/>
              <a:buChar char="•"/>
            </a:pPr>
            <a:r>
              <a:rPr lang="da-DK" dirty="0" smtClean="0">
                <a:solidFill>
                  <a:srgbClr val="C00000"/>
                </a:solidFill>
              </a:rPr>
              <a:t>Hver maskine udfører et antal uafhængige </a:t>
            </a:r>
            <a:r>
              <a:rPr lang="da-DK" dirty="0" err="1" smtClean="0">
                <a:solidFill>
                  <a:srgbClr val="C00000"/>
                </a:solidFill>
              </a:rPr>
              <a:t>reduce-opgaver</a:t>
            </a:r>
            <a:endParaRPr lang="da-DK" dirty="0" smtClean="0">
              <a:solidFill>
                <a:srgbClr val="C00000"/>
              </a:solidFill>
            </a:endParaRPr>
          </a:p>
          <a:p>
            <a:pPr marL="263525" indent="-263525">
              <a:buFont typeface="Arial" pitchFamily="34" charset="0"/>
              <a:buChar char="•"/>
            </a:pPr>
            <a:r>
              <a:rPr lang="da-DK" dirty="0" smtClean="0">
                <a:solidFill>
                  <a:srgbClr val="C00000"/>
                </a:solidFill>
              </a:rPr>
              <a:t>Output er en delliste af det samlede output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195736" y="5157192"/>
            <a:ext cx="0" cy="576064"/>
          </a:xfrm>
          <a:prstGeom prst="straightConnector1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691680" y="5301208"/>
            <a:ext cx="360040" cy="3600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868144" y="188640"/>
            <a:ext cx="3096344" cy="147732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/>
            <a:r>
              <a:rPr lang="da-DK" b="1" dirty="0" smtClean="0"/>
              <a:t>Master</a:t>
            </a:r>
            <a:r>
              <a:rPr lang="da-DK" dirty="0" smtClean="0"/>
              <a:t> = en maskine der 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planlægger og fordeler opgaverne</a:t>
            </a:r>
          </a:p>
          <a:p>
            <a:pPr marL="342900" indent="-342900">
              <a:buFont typeface="+mj-lt"/>
              <a:buAutoNum type="arabicPeriod"/>
            </a:pPr>
            <a:r>
              <a:rPr lang="da-DK" dirty="0" smtClean="0"/>
              <a:t>genstarter hængene opgaver på andre maskiner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36178"/>
            <a:ext cx="8686800" cy="162101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sz="1200" dirty="0" smtClean="0"/>
              <a:t>		</a:t>
            </a:r>
            <a:br>
              <a:rPr lang="da-DK" sz="1200" dirty="0" smtClean="0"/>
            </a:br>
            <a:r>
              <a:rPr lang="da-DK" sz="1200" dirty="0" smtClean="0"/>
              <a:t>	</a:t>
            </a:r>
            <a:r>
              <a:rPr lang="da-DK" sz="1200" dirty="0"/>
              <a:t>(</a:t>
            </a:r>
            <a:r>
              <a:rPr lang="da-DK" sz="1200" dirty="0" smtClean="0">
                <a:solidFill>
                  <a:srgbClr val="00B050"/>
                </a:solidFill>
              </a:rPr>
              <a:t> </a:t>
            </a:r>
            <a:r>
              <a:rPr lang="da-DK" sz="1200" dirty="0" smtClean="0"/>
              <a:t>”www.foo.com”, ”der var en gang en...” )	</a:t>
            </a:r>
            <a:r>
              <a:rPr lang="da-DK" sz="1200" dirty="0" smtClean="0">
                <a:sym typeface="Symbol"/>
              </a:rPr>
              <a:t>   </a:t>
            </a:r>
            <a:r>
              <a:rPr lang="da-DK" sz="1200" dirty="0" smtClean="0">
                <a:solidFill>
                  <a:srgbClr val="00B050"/>
                </a:solidFill>
              </a:rPr>
              <a:t>[ </a:t>
            </a:r>
            <a:r>
              <a:rPr lang="da-DK" sz="1200" dirty="0" smtClean="0">
                <a:sym typeface="Symbol"/>
              </a:rPr>
              <a:t>(”der”, ”</a:t>
            </a:r>
            <a:r>
              <a:rPr lang="da-DK" sz="12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”), (”var”, ”1”), (”en”, ”</a:t>
            </a:r>
            <a:r>
              <a:rPr lang="da-DK" sz="12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”), (”gang”, ”</a:t>
            </a:r>
            <a:r>
              <a:rPr lang="da-DK" sz="1200" dirty="0" smtClean="0">
                <a:solidFill>
                  <a:srgbClr val="00B05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”), (”en”, ”</a:t>
            </a:r>
            <a:r>
              <a:rPr lang="da-DK" sz="12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”)... </a:t>
            </a:r>
            <a:r>
              <a:rPr lang="da-DK" sz="1200" dirty="0" smtClean="0">
                <a:solidFill>
                  <a:srgbClr val="00B050"/>
                </a:solidFill>
              </a:rPr>
              <a:t>]</a:t>
            </a:r>
            <a:endParaRPr lang="da-DK" sz="1200" dirty="0" smtClean="0">
              <a:sym typeface="Symbol"/>
            </a:endParaRPr>
          </a:p>
          <a:p>
            <a:pPr>
              <a:buNone/>
            </a:pPr>
            <a:r>
              <a:rPr lang="da-DK" sz="1200" dirty="0" smtClean="0">
                <a:sym typeface="Symbol"/>
              </a:rPr>
              <a:t>		</a:t>
            </a:r>
            <a:r>
              <a:rPr lang="da-DK" sz="1200" dirty="0">
                <a:sym typeface="Symbol"/>
              </a:rPr>
              <a:t>(</a:t>
            </a:r>
            <a:r>
              <a:rPr lang="da-DK" sz="1200" dirty="0" smtClean="0">
                <a:solidFill>
                  <a:srgbClr val="00B050"/>
                </a:solidFill>
              </a:rPr>
              <a:t> </a:t>
            </a:r>
            <a:r>
              <a:rPr lang="da-DK" sz="1200" dirty="0" smtClean="0"/>
              <a:t>”www.bar.com”, ”en lang gang...” )</a:t>
            </a:r>
            <a:r>
              <a:rPr lang="da-DK" sz="1200" dirty="0" smtClean="0">
                <a:solidFill>
                  <a:srgbClr val="00B050"/>
                </a:solidFill>
              </a:rPr>
              <a:t> </a:t>
            </a:r>
            <a:r>
              <a:rPr lang="da-DK" sz="1200" dirty="0" smtClean="0"/>
              <a:t>	</a:t>
            </a:r>
            <a:r>
              <a:rPr lang="da-DK" sz="1200" dirty="0" smtClean="0">
                <a:sym typeface="Symbol"/>
              </a:rPr>
              <a:t>   </a:t>
            </a:r>
            <a:r>
              <a:rPr lang="da-DK" sz="1200" dirty="0" smtClean="0">
                <a:solidFill>
                  <a:srgbClr val="00B050"/>
                </a:solidFill>
              </a:rPr>
              <a:t>[ </a:t>
            </a:r>
            <a:r>
              <a:rPr lang="da-DK" sz="1200" dirty="0" smtClean="0">
                <a:sym typeface="Symbol"/>
              </a:rPr>
              <a:t>(”en”, ”</a:t>
            </a:r>
            <a:r>
              <a:rPr lang="da-DK" sz="1200" dirty="0" smtClean="0">
                <a:solidFill>
                  <a:srgbClr val="00B05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”), (”lang”, ”1”), (”gang”, ”</a:t>
            </a:r>
            <a:r>
              <a:rPr lang="da-DK" sz="12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”), ... </a:t>
            </a:r>
            <a:r>
              <a:rPr lang="da-DK" sz="1200" dirty="0" smtClean="0">
                <a:solidFill>
                  <a:srgbClr val="00B050"/>
                </a:solidFill>
              </a:rPr>
              <a:t>]</a:t>
            </a:r>
            <a:endParaRPr lang="da-DK" sz="1200" dirty="0" smtClean="0">
              <a:sym typeface="Symbol"/>
            </a:endParaRPr>
          </a:p>
          <a:p>
            <a:pPr>
              <a:buNone/>
            </a:pPr>
            <a:r>
              <a:rPr lang="da-DK" sz="1200" dirty="0" smtClean="0">
                <a:sym typeface="Symbol"/>
              </a:rPr>
              <a:t>	</a:t>
            </a:r>
          </a:p>
          <a:p>
            <a:pPr>
              <a:buNone/>
            </a:pPr>
            <a:r>
              <a:rPr lang="da-DK" sz="1200" dirty="0" smtClean="0">
                <a:sym typeface="Symbol"/>
              </a:rPr>
              <a:t>		</a:t>
            </a:r>
            <a:r>
              <a:rPr lang="da-DK" sz="1200" dirty="0" smtClean="0"/>
              <a:t>( </a:t>
            </a:r>
            <a:r>
              <a:rPr lang="da-DK" sz="1200" dirty="0" smtClean="0">
                <a:sym typeface="Symbol"/>
              </a:rPr>
              <a:t>”en”, </a:t>
            </a:r>
            <a:r>
              <a:rPr lang="da-DK" sz="1200" dirty="0" smtClean="0">
                <a:solidFill>
                  <a:srgbClr val="00B050"/>
                </a:solidFill>
              </a:rPr>
              <a:t>[ </a:t>
            </a:r>
            <a:r>
              <a:rPr lang="da-DK" sz="1200" dirty="0" smtClean="0">
                <a:sym typeface="Symbol"/>
              </a:rPr>
              <a:t>”</a:t>
            </a:r>
            <a:r>
              <a:rPr lang="da-DK" sz="12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”, ”</a:t>
            </a:r>
            <a:r>
              <a:rPr lang="da-DK" sz="1200" dirty="0" smtClean="0">
                <a:solidFill>
                  <a:schemeClr val="accent1">
                    <a:lumMod val="75000"/>
                  </a:schemeClr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”, ”</a:t>
            </a:r>
            <a:r>
              <a:rPr lang="da-DK" sz="1200" dirty="0" smtClean="0">
                <a:solidFill>
                  <a:srgbClr val="00B05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 </a:t>
            </a:r>
            <a:r>
              <a:rPr lang="da-DK" sz="1200" dirty="0" smtClean="0">
                <a:solidFill>
                  <a:srgbClr val="00B050"/>
                </a:solidFill>
              </a:rPr>
              <a:t>] </a:t>
            </a:r>
            <a:r>
              <a:rPr lang="da-DK" sz="1200" dirty="0" smtClean="0"/>
              <a:t>)</a:t>
            </a:r>
            <a:r>
              <a:rPr lang="da-DK" sz="1200" dirty="0" smtClean="0">
                <a:solidFill>
                  <a:srgbClr val="00B050"/>
                </a:solidFill>
              </a:rPr>
              <a:t> </a:t>
            </a:r>
            <a:r>
              <a:rPr lang="da-DK" sz="1200" dirty="0" smtClean="0">
                <a:sym typeface="Symbol"/>
              </a:rPr>
              <a:t>		   </a:t>
            </a:r>
            <a:r>
              <a:rPr lang="da-DK" sz="1200" dirty="0" smtClean="0">
                <a:solidFill>
                  <a:srgbClr val="00B050"/>
                </a:solidFill>
              </a:rPr>
              <a:t>[ </a:t>
            </a:r>
            <a:r>
              <a:rPr lang="da-DK" sz="1200" dirty="0" smtClean="0">
                <a:sym typeface="Symbol"/>
              </a:rPr>
              <a:t>”en 3” </a:t>
            </a:r>
            <a:r>
              <a:rPr lang="da-DK" sz="1200" dirty="0" smtClean="0">
                <a:solidFill>
                  <a:srgbClr val="00B050"/>
                </a:solidFill>
              </a:rPr>
              <a:t>]</a:t>
            </a:r>
            <a:endParaRPr lang="da-DK" sz="1200" dirty="0" smtClean="0">
              <a:sym typeface="Symbol"/>
            </a:endParaRPr>
          </a:p>
          <a:p>
            <a:pPr>
              <a:buNone/>
            </a:pPr>
            <a:r>
              <a:rPr lang="da-DK" sz="1200" dirty="0" smtClean="0">
                <a:sym typeface="Symbol"/>
              </a:rPr>
              <a:t>		</a:t>
            </a:r>
            <a:r>
              <a:rPr lang="da-DK" sz="1200" dirty="0" smtClean="0"/>
              <a:t>(</a:t>
            </a:r>
            <a:r>
              <a:rPr lang="da-DK" sz="1200" dirty="0" smtClean="0">
                <a:solidFill>
                  <a:srgbClr val="00B050"/>
                </a:solidFill>
              </a:rPr>
              <a:t> </a:t>
            </a:r>
            <a:r>
              <a:rPr lang="da-DK" sz="1200" dirty="0" smtClean="0">
                <a:sym typeface="Symbol"/>
              </a:rPr>
              <a:t>”gang”, </a:t>
            </a:r>
            <a:r>
              <a:rPr lang="da-DK" sz="1200" dirty="0" smtClean="0">
                <a:solidFill>
                  <a:srgbClr val="00B050"/>
                </a:solidFill>
              </a:rPr>
              <a:t>[ </a:t>
            </a:r>
            <a:r>
              <a:rPr lang="da-DK" sz="1200" dirty="0" smtClean="0">
                <a:sym typeface="Symbol"/>
              </a:rPr>
              <a:t>”</a:t>
            </a:r>
            <a:r>
              <a:rPr lang="da-DK" sz="12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”, ”</a:t>
            </a:r>
            <a:r>
              <a:rPr lang="da-DK" sz="1200" dirty="0" smtClean="0">
                <a:solidFill>
                  <a:srgbClr val="00B050"/>
                </a:solidFill>
                <a:sym typeface="Symbol"/>
              </a:rPr>
              <a:t>1</a:t>
            </a:r>
            <a:r>
              <a:rPr lang="da-DK" sz="1200" dirty="0" smtClean="0">
                <a:sym typeface="Symbol"/>
              </a:rPr>
              <a:t>”</a:t>
            </a:r>
            <a:r>
              <a:rPr lang="da-DK" sz="1200" dirty="0" smtClean="0">
                <a:solidFill>
                  <a:srgbClr val="00B050"/>
                </a:solidFill>
              </a:rPr>
              <a:t> ] </a:t>
            </a:r>
            <a:r>
              <a:rPr lang="da-DK" sz="1200" dirty="0" smtClean="0"/>
              <a:t>)</a:t>
            </a:r>
            <a:r>
              <a:rPr lang="da-DK" sz="1200" dirty="0" smtClean="0">
                <a:solidFill>
                  <a:srgbClr val="00B050"/>
                </a:solidFill>
              </a:rPr>
              <a:t> </a:t>
            </a:r>
            <a:r>
              <a:rPr lang="da-DK" sz="1200" dirty="0" smtClean="0">
                <a:sym typeface="Symbol"/>
              </a:rPr>
              <a:t>		   </a:t>
            </a:r>
            <a:r>
              <a:rPr lang="da-DK" sz="1200" dirty="0" smtClean="0">
                <a:solidFill>
                  <a:srgbClr val="00B050"/>
                </a:solidFill>
              </a:rPr>
              <a:t>[ </a:t>
            </a:r>
            <a:r>
              <a:rPr lang="da-DK" sz="1200" dirty="0" smtClean="0">
                <a:sym typeface="Symbol"/>
              </a:rPr>
              <a:t>”gang 2” </a:t>
            </a:r>
            <a:r>
              <a:rPr lang="da-DK" sz="1200" dirty="0" smtClean="0">
                <a:solidFill>
                  <a:srgbClr val="00B050"/>
                </a:solidFill>
              </a:rPr>
              <a:t>]</a:t>
            </a:r>
            <a:endParaRPr lang="da-DK" sz="1200" dirty="0" smtClean="0">
              <a:sym typeface="Symbol"/>
            </a:endParaRPr>
          </a:p>
          <a:p>
            <a:pPr>
              <a:buNone/>
            </a:pPr>
            <a:r>
              <a:rPr lang="da-DK" sz="1200" dirty="0" smtClean="0">
                <a:sym typeface="Symbol"/>
              </a:rPr>
              <a:t>		...</a:t>
            </a:r>
            <a:endParaRPr lang="da-DK" sz="1200" dirty="0" smtClean="0"/>
          </a:p>
          <a:p>
            <a:pPr>
              <a:buNone/>
            </a:pPr>
            <a:endParaRPr lang="da-DK" sz="1200" dirty="0" smtClean="0">
              <a:sym typeface="Symbol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1401980" y="4382689"/>
            <a:ext cx="504056" cy="268779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endCxn id="26" idx="2"/>
          </p:cNvCxnSpPr>
          <p:nvPr/>
        </p:nvCxnSpPr>
        <p:spPr>
          <a:xfrm>
            <a:off x="899592" y="4437112"/>
            <a:ext cx="502388" cy="79967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23" grpId="0" animBg="1"/>
      <p:bldP spid="8" grpId="0" animBg="1"/>
      <p:bldP spid="13" grpId="0"/>
      <p:bldP spid="18" grpId="0" animBg="1"/>
      <p:bldP spid="19" grpId="0" animBg="1"/>
      <p:bldP spid="21" grpId="0" animBg="1"/>
      <p:bldP spid="22" grpId="0"/>
      <p:bldP spid="24" grpId="0"/>
      <p:bldP spid="28" grpId="0" animBg="1"/>
      <p:bldP spid="31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 </a:t>
            </a:r>
            <a:r>
              <a:rPr lang="en-US" b="1" dirty="0" err="1" smtClean="0"/>
              <a:t>søgemaskines</a:t>
            </a:r>
            <a:r>
              <a:rPr lang="en-US" b="1" dirty="0" smtClean="0"/>
              <a:t> dele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9288" y="1600200"/>
            <a:ext cx="7571184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err="1" smtClean="0"/>
              <a:t>Indsamling</a:t>
            </a:r>
            <a:r>
              <a:rPr lang="en-US" b="1" dirty="0" smtClean="0"/>
              <a:t> </a:t>
            </a:r>
            <a:r>
              <a:rPr lang="en-US" b="1" dirty="0" err="1" smtClean="0"/>
              <a:t>af</a:t>
            </a:r>
            <a:r>
              <a:rPr lang="en-US" b="1" dirty="0" smtClean="0"/>
              <a:t> data</a:t>
            </a:r>
          </a:p>
          <a:p>
            <a:pPr marL="715963" indent="-354013"/>
            <a:r>
              <a:rPr lang="en-US" dirty="0" err="1" smtClean="0">
                <a:solidFill>
                  <a:srgbClr val="C00000"/>
                </a:solidFill>
              </a:rPr>
              <a:t>Webcrawling</a:t>
            </a:r>
            <a:r>
              <a:rPr lang="en-US" dirty="0" smtClean="0"/>
              <a:t> (</a:t>
            </a:r>
            <a:r>
              <a:rPr lang="en-US" dirty="0" err="1" smtClean="0"/>
              <a:t>gennemløb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internet)</a:t>
            </a:r>
          </a:p>
          <a:p>
            <a:pPr>
              <a:buNone/>
            </a:pPr>
            <a:r>
              <a:rPr lang="en-US" b="1" dirty="0" err="1" smtClean="0"/>
              <a:t>Indeksering</a:t>
            </a:r>
            <a:r>
              <a:rPr lang="en-US" b="1" dirty="0" smtClean="0"/>
              <a:t> data</a:t>
            </a:r>
          </a:p>
          <a:p>
            <a:pPr marL="715963" indent="-354013"/>
            <a:r>
              <a:rPr lang="en-US" dirty="0" err="1" smtClean="0">
                <a:solidFill>
                  <a:srgbClr val="C00000"/>
                </a:solidFill>
              </a:rPr>
              <a:t>Parsning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endParaRPr lang="en-US" dirty="0" smtClean="0"/>
          </a:p>
          <a:p>
            <a:pPr marL="715963" indent="-354013"/>
            <a:r>
              <a:rPr lang="en-US" dirty="0" err="1" smtClean="0">
                <a:solidFill>
                  <a:srgbClr val="C00000"/>
                </a:solidFill>
              </a:rPr>
              <a:t>Leksikon</a:t>
            </a:r>
            <a:r>
              <a:rPr lang="en-US" dirty="0" smtClean="0"/>
              <a:t>: </a:t>
            </a:r>
            <a:r>
              <a:rPr lang="en-US" dirty="0" err="1" smtClean="0"/>
              <a:t>indeks</a:t>
            </a:r>
            <a:r>
              <a:rPr lang="en-US" dirty="0" smtClean="0"/>
              <a:t> (</a:t>
            </a:r>
            <a:r>
              <a:rPr lang="en-US" dirty="0" err="1" smtClean="0"/>
              <a:t>ordbog</a:t>
            </a:r>
            <a:r>
              <a:rPr lang="en-US" dirty="0" smtClean="0"/>
              <a:t>) over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ord</a:t>
            </a:r>
            <a:r>
              <a:rPr lang="en-US" dirty="0" smtClean="0"/>
              <a:t> </a:t>
            </a:r>
            <a:r>
              <a:rPr lang="en-US" dirty="0" err="1" smtClean="0"/>
              <a:t>mødt</a:t>
            </a:r>
            <a:endParaRPr lang="en-US" dirty="0" smtClean="0"/>
          </a:p>
          <a:p>
            <a:pPr marL="715963" indent="-354013"/>
            <a:r>
              <a:rPr lang="en-US" dirty="0" err="1" smtClean="0">
                <a:solidFill>
                  <a:srgbClr val="C00000"/>
                </a:solidFill>
              </a:rPr>
              <a:t>Inverteret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fil</a:t>
            </a:r>
            <a:r>
              <a:rPr lang="en-US" dirty="0" smtClean="0"/>
              <a:t>: for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ord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leksikon</a:t>
            </a:r>
            <a:r>
              <a:rPr lang="en-US" dirty="0" smtClean="0"/>
              <a:t>, </a:t>
            </a:r>
            <a:r>
              <a:rPr lang="en-US" dirty="0" err="1" smtClean="0"/>
              <a:t>angiv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hvilke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r>
              <a:rPr lang="en-US" dirty="0" smtClean="0"/>
              <a:t> de </a:t>
            </a:r>
            <a:r>
              <a:rPr lang="en-US" dirty="0" err="1" smtClean="0"/>
              <a:t>findes</a:t>
            </a:r>
            <a:endParaRPr lang="en-US" dirty="0" smtClean="0"/>
          </a:p>
          <a:p>
            <a:pPr>
              <a:buNone/>
            </a:pPr>
            <a:r>
              <a:rPr lang="en-US" b="1" dirty="0" err="1" smtClean="0"/>
              <a:t>Søgning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data</a:t>
            </a:r>
          </a:p>
          <a:p>
            <a:pPr marL="715963" indent="-354013"/>
            <a:r>
              <a:rPr lang="en-US" dirty="0" smtClean="0"/>
              <a:t>Find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r>
              <a:rPr lang="en-US" dirty="0" smtClean="0"/>
              <a:t> med </a:t>
            </a:r>
            <a:r>
              <a:rPr lang="en-US" dirty="0" err="1" smtClean="0"/>
              <a:t>søgeordene</a:t>
            </a:r>
            <a:endParaRPr lang="en-US" dirty="0" smtClean="0"/>
          </a:p>
          <a:p>
            <a:pPr marL="715963" indent="-354013"/>
            <a:r>
              <a:rPr lang="en-US" dirty="0" smtClean="0">
                <a:solidFill>
                  <a:srgbClr val="C00000"/>
                </a:solidFill>
              </a:rPr>
              <a:t>Rank</a:t>
            </a:r>
            <a:r>
              <a:rPr lang="en-US" dirty="0" smtClean="0"/>
              <a:t> </a:t>
            </a:r>
            <a:r>
              <a:rPr lang="en-US" dirty="0" err="1" smtClean="0"/>
              <a:t>dokumenterne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5392" y="1744216"/>
            <a:ext cx="5554960" cy="19728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a-DK" dirty="0" smtClean="0"/>
              <a:t>Input:	</a:t>
            </a:r>
            <a:r>
              <a:rPr lang="da-DK" dirty="0" smtClean="0">
                <a:solidFill>
                  <a:srgbClr val="00B050"/>
                </a:solidFill>
              </a:rPr>
              <a:t>List[</a:t>
            </a:r>
            <a:r>
              <a:rPr lang="da-DK" dirty="0" smtClean="0"/>
              <a:t> (URL, tekst) </a:t>
            </a:r>
            <a:r>
              <a:rPr lang="da-DK" dirty="0" smtClean="0">
                <a:solidFill>
                  <a:srgbClr val="00B050"/>
                </a:solidFill>
              </a:rPr>
              <a:t>]</a:t>
            </a:r>
          </a:p>
          <a:p>
            <a:pPr>
              <a:buNone/>
            </a:pPr>
            <a:r>
              <a:rPr lang="da-DK" dirty="0" smtClean="0"/>
              <a:t>Output:	</a:t>
            </a:r>
            <a:r>
              <a:rPr lang="da-DK" dirty="0" smtClean="0">
                <a:solidFill>
                  <a:srgbClr val="00B050"/>
                </a:solidFill>
              </a:rPr>
              <a:t>List[</a:t>
            </a:r>
            <a:r>
              <a:rPr lang="da-DK" dirty="0" smtClean="0"/>
              <a:t> (Ord, URL’er) </a:t>
            </a:r>
            <a:r>
              <a:rPr lang="da-DK" dirty="0" smtClean="0">
                <a:solidFill>
                  <a:srgbClr val="00B050"/>
                </a:solidFill>
              </a:rPr>
              <a:t>]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err="1" smtClean="0"/>
              <a:t>Inverteret</a:t>
            </a:r>
            <a:r>
              <a:rPr lang="en-US" b="1" dirty="0" smtClean="0"/>
              <a:t> </a:t>
            </a:r>
            <a:r>
              <a:rPr lang="en-US" b="1" dirty="0" err="1" smtClean="0"/>
              <a:t>fil</a:t>
            </a:r>
            <a:endParaRPr lang="en-US" b="1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1560" y="3933056"/>
            <a:ext cx="7920880" cy="2304256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Map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(URL, tekst)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(ord</a:t>
            </a:r>
            <a:r>
              <a:rPr kumimoji="0" lang="da-DK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1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URL),..., (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ord</a:t>
            </a:r>
            <a:r>
              <a:rPr kumimoji="0" lang="da-DK" sz="2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k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URL)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]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Reduce</a:t>
            </a:r>
            <a:r>
              <a:rPr kumimoji="0" lang="da-DK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</a:p>
          <a:p>
            <a:pPr marL="342900" lvl="0" indent="-342900">
              <a:spcBef>
                <a:spcPct val="20000"/>
              </a:spcBef>
              <a:buClr>
                <a:srgbClr val="C00000"/>
              </a:buClr>
            </a:pP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	(ord,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URL</a:t>
            </a:r>
            <a:r>
              <a:rPr kumimoji="0" lang="da-DK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1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,...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, 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URL</a:t>
            </a:r>
            <a:r>
              <a:rPr kumimoji="0" lang="da-DK" sz="2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m</a:t>
            </a:r>
            <a:r>
              <a:rPr kumimoji="0" lang="da-DK" sz="24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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[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 (ord, URL</a:t>
            </a:r>
            <a:r>
              <a:rPr kumimoji="0" lang="da-DK" sz="24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1</a:t>
            </a:r>
            <a:r>
              <a:rPr lang="da-DK" sz="2400" dirty="0" smtClean="0"/>
              <a:t>+∙∙∙+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URL</a:t>
            </a:r>
            <a:r>
              <a:rPr kumimoji="0" lang="da-DK" sz="24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m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da-DK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8305</TotalTime>
  <Words>394</Words>
  <Application>Microsoft Office PowerPoint</Application>
  <PresentationFormat>On-screen Show (4:3)</PresentationFormat>
  <Paragraphs>160</Paragraphs>
  <Slides>13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Perspektiverende Datalogi  Internetalgoritmer  MapReduce</vt:lpstr>
      <vt:lpstr>MapReduce Implementationer</vt:lpstr>
      <vt:lpstr>Parallelle algoritmer – Teori vs Praksis</vt:lpstr>
      <vt:lpstr>Afgrænsning af Kommunikation</vt:lpstr>
      <vt:lpstr>Parallelle Programmer</vt:lpstr>
      <vt:lpstr>MapReduce</vt:lpstr>
      <vt:lpstr>MapReduce</vt:lpstr>
      <vt:lpstr>En søgemaskines dele</vt:lpstr>
      <vt:lpstr>Inverteret fil</vt:lpstr>
      <vt:lpstr>Indgrad af alle siderne</vt:lpstr>
      <vt:lpstr>Sum</vt:lpstr>
      <vt:lpstr>Øvelser - PageRank</vt:lpstr>
      <vt:lpstr>PageRank</vt:lpstr>
    </vt:vector>
  </TitlesOfParts>
  <Company>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Stølting Brodal</dc:creator>
  <cp:lastModifiedBy>gerth</cp:lastModifiedBy>
  <cp:revision>87</cp:revision>
  <dcterms:created xsi:type="dcterms:W3CDTF">2011-04-08T10:27:26Z</dcterms:created>
  <dcterms:modified xsi:type="dcterms:W3CDTF">2012-10-02T15:26:20Z</dcterms:modified>
</cp:coreProperties>
</file>